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9"/>
  </p:notesMasterIdLst>
  <p:sldIdLst>
    <p:sldId id="256" r:id="rId2"/>
    <p:sldId id="330" r:id="rId3"/>
    <p:sldId id="403" r:id="rId4"/>
    <p:sldId id="438" r:id="rId5"/>
    <p:sldId id="377" r:id="rId6"/>
    <p:sldId id="267" r:id="rId7"/>
    <p:sldId id="398" r:id="rId8"/>
    <p:sldId id="439" r:id="rId9"/>
    <p:sldId id="427" r:id="rId10"/>
    <p:sldId id="441" r:id="rId11"/>
    <p:sldId id="431" r:id="rId12"/>
    <p:sldId id="440" r:id="rId13"/>
    <p:sldId id="454" r:id="rId14"/>
    <p:sldId id="378" r:id="rId15"/>
    <p:sldId id="418" r:id="rId16"/>
    <p:sldId id="442" r:id="rId17"/>
    <p:sldId id="444" r:id="rId18"/>
    <p:sldId id="443" r:id="rId19"/>
    <p:sldId id="420" r:id="rId20"/>
    <p:sldId id="421" r:id="rId21"/>
    <p:sldId id="422" r:id="rId22"/>
    <p:sldId id="380" r:id="rId23"/>
    <p:sldId id="446" r:id="rId24"/>
    <p:sldId id="415" r:id="rId25"/>
    <p:sldId id="397" r:id="rId26"/>
    <p:sldId id="436" r:id="rId27"/>
    <p:sldId id="447" r:id="rId28"/>
    <p:sldId id="448" r:id="rId29"/>
    <p:sldId id="449" r:id="rId30"/>
    <p:sldId id="450" r:id="rId31"/>
    <p:sldId id="451" r:id="rId32"/>
    <p:sldId id="452" r:id="rId33"/>
    <p:sldId id="453" r:id="rId34"/>
    <p:sldId id="445" r:id="rId35"/>
    <p:sldId id="429" r:id="rId36"/>
    <p:sldId id="411" r:id="rId37"/>
    <p:sldId id="335"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Quicksand Medium" panose="020B0604020202020204" charset="0"/>
      <p:regular r:id="rId45"/>
      <p:bold r:id="rId46"/>
    </p:embeddedFont>
    <p:embeddedFont>
      <p:font typeface="Roboto" panose="02000000000000000000" pitchFamily="2" charset="0"/>
      <p:regular r:id="rId47"/>
      <p:bold r:id="rId48"/>
      <p:italic r:id="rId49"/>
      <p:boldItalic r:id="rId50"/>
    </p:embeddedFont>
    <p:embeddedFont>
      <p:font typeface="Roboto Condensed" panose="02000000000000000000" pitchFamily="2" charset="0"/>
      <p:regular r:id="rId51"/>
      <p:bold r:id="rId52"/>
      <p:italic r:id="rId53"/>
      <p:boldItalic r:id="rId54"/>
    </p:embeddedFont>
    <p:embeddedFont>
      <p:font typeface="Sitka Banner" pitchFamily="2" charset="0"/>
      <p:regular r:id="rId55"/>
      <p:bold r:id="rId56"/>
      <p:italic r:id="rId57"/>
      <p:boldItalic r:id="rId58"/>
    </p:embeddedFont>
    <p:embeddedFont>
      <p:font typeface="Sitka Display Semibold" pitchFamily="2" charset="0"/>
      <p:bold r:id="rId59"/>
      <p:boldItalic r:id="rId60"/>
    </p:embeddedFont>
    <p:embeddedFont>
      <p:font typeface="Space Mono"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orient="horz" pos="1720" userDrawn="1">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Giang" initials="NG" lastIdx="12" clrIdx="0">
    <p:extLst>
      <p:ext uri="{19B8F6BF-5375-455C-9EA6-DF929625EA0E}">
        <p15:presenceInfo xmlns:p15="http://schemas.microsoft.com/office/powerpoint/2012/main" userId="0a54b7996c2131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390895-530C-4C88-8ECC-B6328A239E2B}">
  <a:tblStyle styleId="{C7390895-530C-4C88-8ECC-B6328A239E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93638" autoAdjust="0"/>
  </p:normalViewPr>
  <p:slideViewPr>
    <p:cSldViewPr snapToGrid="0">
      <p:cViewPr varScale="1">
        <p:scale>
          <a:sx n="97" d="100"/>
          <a:sy n="97" d="100"/>
        </p:scale>
        <p:origin x="400" y="11"/>
      </p:cViewPr>
      <p:guideLst>
        <p:guide orient="horz" pos="1620"/>
        <p:guide orient="horz" pos="17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4df376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4df376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91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677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231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377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193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852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981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2055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8400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477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814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2221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6180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684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1705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096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9964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6660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599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4953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384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6787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755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7225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51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186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3641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0617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0794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49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3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0844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370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4347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4f7de17e7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4f7de17e7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42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226700" y="222000"/>
            <a:ext cx="62670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2441875"/>
            <a:ext cx="4541700" cy="2265300"/>
          </a:xfrm>
          <a:prstGeom prst="rect">
            <a:avLst/>
          </a:prstGeom>
        </p:spPr>
        <p:txBody>
          <a:bodyPr spcFirstLastPara="1" wrap="square" lIns="0" tIns="0" rIns="0" bIns="0" anchor="b" anchorCtr="0">
            <a:noAutofit/>
          </a:bodyPr>
          <a:lstStyle>
            <a:lvl1pPr lvl="0">
              <a:lnSpc>
                <a:spcPct val="75000"/>
              </a:lnSpc>
              <a:spcBef>
                <a:spcPts val="0"/>
              </a:spcBef>
              <a:spcAft>
                <a:spcPts val="0"/>
              </a:spcAft>
              <a:buSzPts val="5200"/>
              <a:buNone/>
              <a:defRPr sz="6000"/>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752925"/>
            <a:ext cx="2576700" cy="597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2"/>
        <p:cNvGrpSpPr/>
        <p:nvPr/>
      </p:nvGrpSpPr>
      <p:grpSpPr>
        <a:xfrm>
          <a:off x="0" y="0"/>
          <a:ext cx="0" cy="0"/>
          <a:chOff x="0" y="0"/>
          <a:chExt cx="0" cy="0"/>
        </a:xfrm>
      </p:grpSpPr>
      <p:sp>
        <p:nvSpPr>
          <p:cNvPr id="33" name="Google Shape;33;p6"/>
          <p:cNvSpPr/>
          <p:nvPr/>
        </p:nvSpPr>
        <p:spPr>
          <a:xfrm>
            <a:off x="226700" y="222000"/>
            <a:ext cx="8695200" cy="4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
    <p:bg>
      <p:bgPr>
        <a:solidFill>
          <a:schemeClr val="accent4"/>
        </a:solid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extLst>
      <p:ext uri="{BB962C8B-B14F-4D97-AF65-F5344CB8AC3E}">
        <p14:creationId xmlns:p14="http://schemas.microsoft.com/office/powerpoint/2010/main" val="3101738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139"/>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2pPr>
            <a:lvl3pPr lvl="2"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3pPr>
            <a:lvl4pPr lvl="3"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4pPr>
            <a:lvl5pPr lvl="4"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5pPr>
            <a:lvl6pPr lvl="5"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6pPr>
            <a:lvl7pPr lvl="6"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7pPr>
            <a:lvl8pPr lvl="7"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8pPr>
            <a:lvl9pPr lvl="8" rtl="0">
              <a:spcBef>
                <a:spcPts val="0"/>
              </a:spcBef>
              <a:spcAft>
                <a:spcPts val="0"/>
              </a:spcAft>
              <a:buClr>
                <a:schemeClr val="dk1"/>
              </a:buClr>
              <a:buSzPts val="3500"/>
              <a:buFont typeface="Space Mono"/>
              <a:buNone/>
              <a:defRPr sz="3500" b="1">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15000"/>
              </a:lnSpc>
              <a:spcBef>
                <a:spcPts val="1600"/>
              </a:spcBef>
              <a:spcAft>
                <a:spcPts val="160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8" r:id="rId3"/>
    <p:sldLayoutId id="214748367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0.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8" name="Google Shape;148;p26"/>
          <p:cNvSpPr/>
          <p:nvPr/>
        </p:nvSpPr>
        <p:spPr>
          <a:xfrm>
            <a:off x="737253" y="41062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6781477" y="1086580"/>
            <a:ext cx="2205900" cy="220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txBox="1">
            <a:spLocks noGrp="1"/>
          </p:cNvSpPr>
          <p:nvPr>
            <p:ph type="subTitle" idx="1"/>
          </p:nvPr>
        </p:nvSpPr>
        <p:spPr>
          <a:xfrm>
            <a:off x="6887370" y="1887130"/>
            <a:ext cx="1907700" cy="605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dirty="0">
                <a:latin typeface="Sitka Display Semibold" pitchFamily="2" charset="0"/>
              </a:rPr>
              <a:t>Group 10</a:t>
            </a:r>
            <a:r>
              <a:rPr lang="vi-VN" sz="2400" dirty="0">
                <a:latin typeface="Sitka Display Semibold" pitchFamily="2" charset="0"/>
              </a:rPr>
              <a:t>  </a:t>
            </a:r>
            <a:endParaRPr sz="2400" dirty="0">
              <a:latin typeface="Sitka Display Semibold" pitchFamily="2" charset="0"/>
            </a:endParaRPr>
          </a:p>
        </p:txBody>
      </p:sp>
      <p:sp>
        <p:nvSpPr>
          <p:cNvPr id="4" name="TextBox 3">
            <a:extLst>
              <a:ext uri="{FF2B5EF4-FFF2-40B4-BE49-F238E27FC236}">
                <a16:creationId xmlns:a16="http://schemas.microsoft.com/office/drawing/2014/main" id="{F3072772-A341-3494-44F7-E04FC9EEB283}"/>
              </a:ext>
            </a:extLst>
          </p:cNvPr>
          <p:cNvSpPr txBox="1"/>
          <p:nvPr/>
        </p:nvSpPr>
        <p:spPr>
          <a:xfrm>
            <a:off x="156623" y="2121198"/>
            <a:ext cx="6374947" cy="742063"/>
          </a:xfrm>
          <a:prstGeom prst="rect">
            <a:avLst/>
          </a:prstGeom>
          <a:noFill/>
        </p:spPr>
        <p:txBody>
          <a:bodyPr wrap="square" rtlCol="0">
            <a:spAutoFit/>
          </a:bodyPr>
          <a:lstStyle/>
          <a:p>
            <a:pPr algn="ctr">
              <a:lnSpc>
                <a:spcPct val="150000"/>
              </a:lnSpc>
            </a:pPr>
            <a:r>
              <a:rPr lang="en-US" sz="3200" b="0" i="0" u="none" strike="noStrike" dirty="0">
                <a:solidFill>
                  <a:schemeClr val="tx1"/>
                </a:solidFill>
                <a:effectLst/>
                <a:latin typeface="Sitka Display Semibold" pitchFamily="2" charset="0"/>
              </a:rPr>
              <a:t>Spam SMS Detection Using NLP</a:t>
            </a:r>
            <a:endParaRPr lang="en-US" sz="3200" b="1" dirty="0">
              <a:solidFill>
                <a:schemeClr val="tx1"/>
              </a:solidFill>
              <a:latin typeface="Sitka Display Semibold"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5739321B-E767-4D1B-9DB4-E43B61EB29AE}"/>
              </a:ext>
            </a:extLst>
          </p:cNvPr>
          <p:cNvPicPr>
            <a:picLocks noChangeAspect="1"/>
          </p:cNvPicPr>
          <p:nvPr/>
        </p:nvPicPr>
        <p:blipFill>
          <a:blip r:embed="rId3"/>
          <a:stretch>
            <a:fillRect/>
          </a:stretch>
        </p:blipFill>
        <p:spPr>
          <a:xfrm>
            <a:off x="252000" y="242086"/>
            <a:ext cx="1080000" cy="829971"/>
          </a:xfrm>
          <a:prstGeom prst="rect">
            <a:avLst/>
          </a:prstGeom>
        </p:spPr>
      </p:pic>
      <p:pic>
        <p:nvPicPr>
          <p:cNvPr id="6" name="Picture 5">
            <a:extLst>
              <a:ext uri="{FF2B5EF4-FFF2-40B4-BE49-F238E27FC236}">
                <a16:creationId xmlns:a16="http://schemas.microsoft.com/office/drawing/2014/main" id="{E70C089F-3997-9C06-2FF5-38945ADC4B77}"/>
              </a:ext>
            </a:extLst>
          </p:cNvPr>
          <p:cNvPicPr>
            <a:picLocks noChangeAspect="1"/>
          </p:cNvPicPr>
          <p:nvPr/>
        </p:nvPicPr>
        <p:blipFill>
          <a:blip r:embed="rId4"/>
          <a:stretch>
            <a:fillRect/>
          </a:stretch>
        </p:blipFill>
        <p:spPr>
          <a:xfrm>
            <a:off x="5544000" y="410620"/>
            <a:ext cx="891426" cy="661437"/>
          </a:xfrm>
          <a:prstGeom prst="rect">
            <a:avLst/>
          </a:prstGeom>
        </p:spPr>
      </p:pic>
      <p:sp>
        <p:nvSpPr>
          <p:cNvPr id="2" name="TextBox 1">
            <a:extLst>
              <a:ext uri="{FF2B5EF4-FFF2-40B4-BE49-F238E27FC236}">
                <a16:creationId xmlns:a16="http://schemas.microsoft.com/office/drawing/2014/main" id="{9330C008-C0BA-E1FB-4200-2313ED88502A}"/>
              </a:ext>
            </a:extLst>
          </p:cNvPr>
          <p:cNvSpPr txBox="1"/>
          <p:nvPr/>
        </p:nvSpPr>
        <p:spPr>
          <a:xfrm>
            <a:off x="1843557" y="3292780"/>
            <a:ext cx="3448443" cy="1361911"/>
          </a:xfrm>
          <a:prstGeom prst="rect">
            <a:avLst/>
          </a:prstGeom>
          <a:noFill/>
        </p:spPr>
        <p:txBody>
          <a:bodyPr wrap="square" rtlCol="0">
            <a:spAutoFit/>
          </a:bodyPr>
          <a:lstStyle/>
          <a:p>
            <a:pPr lvl="0">
              <a:lnSpc>
                <a:spcPct val="150000"/>
              </a:lnSpc>
            </a:pPr>
            <a:r>
              <a:rPr lang="en-US" sz="1500" dirty="0" err="1">
                <a:solidFill>
                  <a:schemeClr val="dk1"/>
                </a:solidFill>
                <a:latin typeface="Quicksand Medium"/>
                <a:ea typeface="Nirmala UI" panose="020B0502040204020203" pitchFamily="34" charset="0"/>
                <a:cs typeface="Times New Roman" panose="02020603050405020304" pitchFamily="18" charset="0"/>
                <a:sym typeface="Quicksand Medium"/>
              </a:rPr>
              <a:t>Nguyễn</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 Chí Dũng- 20002040</a:t>
            </a:r>
            <a:endPar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endParaRPr>
          </a:p>
          <a:p>
            <a:pPr lvl="0">
              <a:lnSpc>
                <a:spcPct val="150000"/>
              </a:lnSpc>
            </a:pPr>
            <a:r>
              <a:rPr lang="en-US" sz="1500" dirty="0" err="1">
                <a:solidFill>
                  <a:schemeClr val="dk1"/>
                </a:solidFill>
                <a:latin typeface="Quicksand Medium"/>
                <a:ea typeface="Nirmala UI" panose="020B0502040204020203" pitchFamily="34" charset="0"/>
                <a:cs typeface="Times New Roman" panose="02020603050405020304" pitchFamily="18" charset="0"/>
                <a:sym typeface="Quicksand Medium"/>
              </a:rPr>
              <a:t>Đinh</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 </a:t>
            </a:r>
            <a:r>
              <a:rPr lang="en-US" sz="1500" dirty="0" err="1">
                <a:solidFill>
                  <a:schemeClr val="dk1"/>
                </a:solidFill>
                <a:latin typeface="Quicksand Medium"/>
                <a:ea typeface="Nirmala UI" panose="020B0502040204020203" pitchFamily="34" charset="0"/>
                <a:cs typeface="Times New Roman" panose="02020603050405020304" pitchFamily="18" charset="0"/>
                <a:sym typeface="Quicksand Medium"/>
              </a:rPr>
              <a:t>Tiến</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 </a:t>
            </a:r>
            <a:r>
              <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rPr>
              <a:t>Dũng – 200020</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39</a:t>
            </a:r>
            <a:endPar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endParaRPr>
          </a:p>
          <a:p>
            <a:pPr lvl="0">
              <a:lnSpc>
                <a:spcPct val="150000"/>
              </a:lnSpc>
            </a:pPr>
            <a:r>
              <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rPr>
              <a:t>Nguyễn </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Hoàng Giang</a:t>
            </a:r>
            <a:r>
              <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rPr>
              <a:t> – 200020</a:t>
            </a:r>
            <a:r>
              <a:rPr lang="en-US" sz="1500" dirty="0">
                <a:solidFill>
                  <a:schemeClr val="dk1"/>
                </a:solidFill>
                <a:latin typeface="Quicksand Medium"/>
                <a:ea typeface="Nirmala UI" panose="020B0502040204020203" pitchFamily="34" charset="0"/>
                <a:cs typeface="Times New Roman" panose="02020603050405020304" pitchFamily="18" charset="0"/>
                <a:sym typeface="Quicksand Medium"/>
              </a:rPr>
              <a:t>48</a:t>
            </a:r>
            <a:endParaRPr lang="vi-VN" sz="1500" dirty="0">
              <a:solidFill>
                <a:schemeClr val="dk1"/>
              </a:solidFill>
              <a:latin typeface="Quicksand Medium"/>
              <a:ea typeface="Nirmala UI" panose="020B0502040204020203" pitchFamily="34" charset="0"/>
              <a:cs typeface="Times New Roman" panose="02020603050405020304" pitchFamily="18" charset="0"/>
              <a:sym typeface="Quicksand Medium"/>
            </a:endParaRPr>
          </a:p>
          <a:p>
            <a:pPr algn="ctr"/>
            <a:endParaRPr lang="en-US" sz="1500" dirty="0">
              <a:latin typeface="Cambria Math" panose="02040503050406030204" pitchFamily="18" charset="0"/>
              <a:ea typeface="Cambria Math" panose="020405030504060302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fill="hold"/>
                                        <p:tgtEl>
                                          <p:spTgt spid="153"/>
                                        </p:tgtEl>
                                        <p:attrNameLst>
                                          <p:attrName>ppt_x</p:attrName>
                                        </p:attrNameLst>
                                      </p:cBhvr>
                                      <p:tavLst>
                                        <p:tav tm="0">
                                          <p:val>
                                            <p:strVal val="#ppt_x"/>
                                          </p:val>
                                        </p:tav>
                                        <p:tav tm="100000">
                                          <p:val>
                                            <p:strVal val="#ppt_x"/>
                                          </p:val>
                                        </p:tav>
                                      </p:tavLst>
                                    </p:anim>
                                    <p:anim calcmode="lin" valueType="num">
                                      <p:cBhvr additive="base">
                                        <p:cTn id="8"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Cambria Math" panose="02040503050406030204" pitchFamily="18" charset="0"/>
              <a:ea typeface="Cambria Math" panose="02040503050406030204" pitchFamily="18" charset="0"/>
            </a:endParaRP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472550" y="442663"/>
            <a:ext cx="7843449" cy="523220"/>
          </a:xfrm>
          <a:prstGeom prst="rect">
            <a:avLst/>
          </a:prstGeom>
          <a:noFill/>
        </p:spPr>
        <p:txBody>
          <a:bodyPr wrap="square" rtlCol="0">
            <a:spAutoFit/>
          </a:bodyPr>
          <a:lstStyle/>
          <a:p>
            <a:pPr algn="just"/>
            <a:endParaRPr lang="vi-VN" dirty="0">
              <a:latin typeface="Times New Roman" panose="02020603050405020304" pitchFamily="18"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1026" name="Picture 2" descr="Data cleaning in flat outline icon, editable vector 6094871 Vector Art at  Vecteezy">
            <a:extLst>
              <a:ext uri="{FF2B5EF4-FFF2-40B4-BE49-F238E27FC236}">
                <a16:creationId xmlns:a16="http://schemas.microsoft.com/office/drawing/2014/main" id="{4FE16B47-D143-7D21-B565-B5A03BD72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300" y="440837"/>
            <a:ext cx="3198150" cy="31981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92FA6A-4400-B8BC-C45B-CCB75F7DBADF}"/>
                  </a:ext>
                </a:extLst>
              </p:cNvPr>
              <p:cNvSpPr txBox="1"/>
              <p:nvPr/>
            </p:nvSpPr>
            <p:spPr>
              <a:xfrm>
                <a:off x="394769" y="515607"/>
                <a:ext cx="4962032" cy="3053465"/>
              </a:xfrm>
              <a:prstGeom prst="rect">
                <a:avLst/>
              </a:prstGeom>
              <a:noFill/>
            </p:spPr>
            <p:txBody>
              <a:bodyPr wrap="square">
                <a:spAutoFit/>
              </a:bodyPr>
              <a:lstStyle/>
              <a:p>
                <a:pPr marL="285750" marR="0" indent="-285750" algn="just">
                  <a:lnSpc>
                    <a:spcPct val="150000"/>
                  </a:lnSpc>
                  <a:spcBef>
                    <a:spcPts val="0"/>
                  </a:spcBef>
                  <a:spcAft>
                    <a:spcPts val="0"/>
                  </a:spcAft>
                  <a:buFont typeface="Courier New" panose="02070309020205020404" pitchFamily="49" charset="0"/>
                  <a:buChar char="o"/>
                </a:pP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iểm</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Courier New" panose="02070309020205020404" pitchFamily="49" charset="0"/>
                  <a:buChar char="o"/>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oại</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ormat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trường</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Courier New" panose="02070309020205020404" pitchFamily="49" charset="0"/>
                  <a:buChar char="o"/>
                </a:pP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(0, n-1); n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‘ham: 0’, ‘spam: 1’</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Courier New" panose="02070309020205020404" pitchFamily="49" charset="0"/>
                  <a:buChar char="o"/>
                </a:pP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trống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(null)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trùng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lặp</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(duplicate)</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50000"/>
                  </a:lnSpc>
                  <a:spcBef>
                    <a:spcPts val="0"/>
                  </a:spcBef>
                  <a:spcAft>
                    <a:spcPts val="800"/>
                  </a:spcAf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403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trùng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50000"/>
                  </a:lnSpc>
                  <a:spcAft>
                    <a:spcPts val="800"/>
                  </a:spcAft>
                </a:pPr>
                <a14:m>
                  <m:oMath xmlns:m="http://schemas.openxmlformats.org/officeDocument/2006/math">
                    <m:r>
                      <a:rPr lang="en-US"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rop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uplicate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trùng</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4A92FA6A-4400-B8BC-C45B-CCB75F7DBADF}"/>
                  </a:ext>
                </a:extLst>
              </p:cNvPr>
              <p:cNvSpPr txBox="1">
                <a:spLocks noRot="1" noChangeAspect="1" noMove="1" noResize="1" noEditPoints="1" noAdjustHandles="1" noChangeArrowheads="1" noChangeShapeType="1" noTextEdit="1"/>
              </p:cNvSpPr>
              <p:nvPr/>
            </p:nvSpPr>
            <p:spPr>
              <a:xfrm>
                <a:off x="394769" y="515607"/>
                <a:ext cx="4962032" cy="3053465"/>
              </a:xfrm>
              <a:prstGeom prst="rect">
                <a:avLst/>
              </a:prstGeom>
              <a:blipFill>
                <a:blip r:embed="rId6"/>
                <a:stretch>
                  <a:fillRect l="-369" r="-369" b="-1200"/>
                </a:stretch>
              </a:blipFill>
            </p:spPr>
            <p:txBody>
              <a:bodyPr/>
              <a:lstStyle/>
              <a:p>
                <a:r>
                  <a:rPr lang="en-US">
                    <a:noFill/>
                  </a:rPr>
                  <a:t> </a:t>
                </a:r>
              </a:p>
            </p:txBody>
          </p:sp>
        </mc:Fallback>
      </mc:AlternateContent>
    </p:spTree>
    <p:extLst>
      <p:ext uri="{BB962C8B-B14F-4D97-AF65-F5344CB8AC3E}">
        <p14:creationId xmlns:p14="http://schemas.microsoft.com/office/powerpoint/2010/main" val="3301975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a typeface="Cambria Math" panose="02040503050406030204" pitchFamily="18" charset="0"/>
            </a:endParaRP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472550" y="1314262"/>
            <a:ext cx="4918831" cy="1669496"/>
          </a:xfrm>
          <a:prstGeom prst="rect">
            <a:avLst/>
          </a:prstGeom>
          <a:noFill/>
        </p:spPr>
        <p:txBody>
          <a:bodyPr wrap="square" rtlCol="0">
            <a:spAutoFit/>
          </a:bodyPr>
          <a:lstStyle/>
          <a:p>
            <a:pPr algn="just">
              <a:lnSpc>
                <a:spcPct val="150000"/>
              </a:lnSpc>
            </a:pPr>
            <a:r>
              <a:rPr lang="vi-VN" dirty="0">
                <a:latin typeface="Times New Roman" panose="02020603050405020304" pitchFamily="18" charset="0"/>
                <a:cs typeface="Times New Roman" panose="02020603050405020304" pitchFamily="18" charset="0"/>
              </a:rPr>
              <a:t>​​Với EDA, người phân tích sẽ khám phá và phân tích dữ liệu để hiểu và tìm ra mối quan hệ, xu hướng và đặc điểm của các biến. Từ đó có thể hiểu dữ liệu một cách sâu sắc hơn và đưa ra những phát hiện, giả định ban đầu cho các bước tiếp theo của quy trình phân tích dữ liệu.</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p:sp>
        <p:nvSpPr>
          <p:cNvPr id="3" name="AutoShape 2" descr="Exploratory Data Analysis - Blog | luminousmen">
            <a:extLst>
              <a:ext uri="{FF2B5EF4-FFF2-40B4-BE49-F238E27FC236}">
                <a16:creationId xmlns:a16="http://schemas.microsoft.com/office/drawing/2014/main" id="{C2A07033-4FBA-3AF7-2435-9002060B9D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xploratory Data Analysis ">
            <a:extLst>
              <a:ext uri="{FF2B5EF4-FFF2-40B4-BE49-F238E27FC236}">
                <a16:creationId xmlns:a16="http://schemas.microsoft.com/office/drawing/2014/main" id="{9AC7F9AB-13F1-2A29-446B-B35C55F04C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252407C-1497-0770-CFF3-CA15BDF04569}"/>
              </a:ext>
            </a:extLst>
          </p:cNvPr>
          <p:cNvPicPr>
            <a:picLocks noChangeAspect="1"/>
          </p:cNvPicPr>
          <p:nvPr/>
        </p:nvPicPr>
        <p:blipFill>
          <a:blip r:embed="rId5"/>
          <a:stretch>
            <a:fillRect/>
          </a:stretch>
        </p:blipFill>
        <p:spPr>
          <a:xfrm>
            <a:off x="5530107" y="506151"/>
            <a:ext cx="3141343" cy="3183624"/>
          </a:xfrm>
          <a:prstGeom prst="rect">
            <a:avLst/>
          </a:prstGeom>
          <a:ln>
            <a:noFill/>
          </a:ln>
          <a:effectLst>
            <a:softEdge rad="112500"/>
          </a:effectLst>
        </p:spPr>
      </p:pic>
      <p:sp>
        <p:nvSpPr>
          <p:cNvPr id="8" name="TextBox 7">
            <a:extLst>
              <a:ext uri="{FF2B5EF4-FFF2-40B4-BE49-F238E27FC236}">
                <a16:creationId xmlns:a16="http://schemas.microsoft.com/office/drawing/2014/main" id="{A8622EB0-2741-3E51-B20B-046684EC6A31}"/>
              </a:ext>
            </a:extLst>
          </p:cNvPr>
          <p:cNvSpPr txBox="1"/>
          <p:nvPr/>
        </p:nvSpPr>
        <p:spPr>
          <a:xfrm>
            <a:off x="472550" y="499309"/>
            <a:ext cx="1012068" cy="338554"/>
          </a:xfrm>
          <a:prstGeom prst="rect">
            <a:avLst/>
          </a:prstGeom>
          <a:noFill/>
        </p:spPr>
        <p:txBody>
          <a:bodyPr wrap="square" rtlCol="0">
            <a:spAutoFit/>
          </a:bodyPr>
          <a:lstStyle/>
          <a:p>
            <a:r>
              <a:rPr lang="en-US" sz="1600" dirty="0">
                <a:ln>
                  <a:solidFill>
                    <a:srgbClr val="0070C0"/>
                  </a:solidFill>
                </a:ln>
                <a:latin typeface="Sitka Banner" pitchFamily="2" charset="0"/>
              </a:rPr>
              <a:t>EDA</a:t>
            </a:r>
          </a:p>
        </p:txBody>
      </p:sp>
    </p:spTree>
    <p:extLst>
      <p:ext uri="{BB962C8B-B14F-4D97-AF65-F5344CB8AC3E}">
        <p14:creationId xmlns:p14="http://schemas.microsoft.com/office/powerpoint/2010/main" val="17053977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a typeface="Cambria Math" panose="02040503050406030204" pitchFamily="18" charset="0"/>
            </a:endParaRP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472550" y="442663"/>
            <a:ext cx="7843449" cy="523220"/>
          </a:xfrm>
          <a:prstGeom prst="rect">
            <a:avLst/>
          </a:prstGeom>
          <a:noFill/>
        </p:spPr>
        <p:txBody>
          <a:bodyPr wrap="square" rtlCol="0">
            <a:spAutoFit/>
          </a:bodyPr>
          <a:lstStyle/>
          <a:p>
            <a:pPr algn="just"/>
            <a:endParaRPr lang="vi-VN" dirty="0">
              <a:latin typeface="Times New Roman" panose="02020603050405020304" pitchFamily="18"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92FA6A-4400-B8BC-C45B-CCB75F7DBADF}"/>
                  </a:ext>
                </a:extLst>
              </p:cNvPr>
              <p:cNvSpPr txBox="1"/>
              <p:nvPr/>
            </p:nvSpPr>
            <p:spPr>
              <a:xfrm>
                <a:off x="472550" y="1346931"/>
                <a:ext cx="4593543" cy="1438664"/>
              </a:xfrm>
              <a:prstGeom prst="rect">
                <a:avLst/>
              </a:prstGeom>
              <a:noFill/>
            </p:spPr>
            <p:txBody>
              <a:bodyPr wrap="square">
                <a:spAutoFit/>
              </a:bodyPr>
              <a:lstStyle/>
              <a:p>
                <a:pPr marL="0" marR="0" algn="just">
                  <a:lnSpc>
                    <a:spcPct val="150000"/>
                  </a:lnSpc>
                  <a:spcBef>
                    <a:spcPts val="0"/>
                  </a:spcBef>
                  <a:spcAft>
                    <a:spcPts val="800"/>
                  </a:spcAft>
                </a:pP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Kiểm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nhãn</a:t>
                </a:r>
                <a:r>
                  <a:rPr lang="en-US" spc="-5"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“ham” </a:t>
                </a:r>
                <a:r>
                  <a:rPr lang="en-US" spc="-5"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và</a:t>
                </a:r>
                <a:r>
                  <a:rPr lang="en-US" spc="-5" dirty="0">
                    <a:solidFill>
                      <a:srgbClr val="1B1B1B"/>
                    </a:solidFill>
                    <a:latin typeface="Times New Roman" panose="02020603050405020304" pitchFamily="18" charset="0"/>
                    <a:ea typeface="Calibri" panose="020F0502020204030204" pitchFamily="34" charset="0"/>
                    <a:cs typeface="Times New Roman" panose="02020603050405020304" pitchFamily="18" charset="0"/>
                  </a:rPr>
                  <a:t> “spam”</a:t>
                </a:r>
                <a:endPar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spcBef>
                    <a:spcPts val="0"/>
                  </a:spcBef>
                  <a:spcAft>
                    <a:spcPts val="800"/>
                  </a:spcAft>
                  <a:buFont typeface="Wingdings" panose="05000000000000000000" pitchFamily="2" charset="2"/>
                  <a:buChar char="§"/>
                </a:pPr>
                <a:r>
                  <a:rPr lang="en-US" spc="-5" dirty="0" err="1">
                    <a:solidFill>
                      <a:srgbClr val="1B1B1B"/>
                    </a:solidFill>
                    <a:latin typeface="Times New Roman" panose="02020603050405020304" pitchFamily="18" charset="0"/>
                    <a:ea typeface="Calibri" panose="020F0502020204030204" pitchFamily="34" charset="0"/>
                    <a:cs typeface="Times New Roman" panose="02020603050405020304" pitchFamily="18" charset="0"/>
                  </a:rPr>
                  <a:t>N</a:t>
                </a:r>
                <a:r>
                  <a:rPr lang="en-US"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hãn</a:t>
                </a:r>
                <a:r>
                  <a:rPr lang="en-US"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0 (ham)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effectLst/>
                    <a:latin typeface="Times New Roman" panose="02020603050405020304" pitchFamily="18" charset="0"/>
                    <a:ea typeface="Calibri" panose="020F0502020204030204" pitchFamily="34" charset="0"/>
                    <a:cs typeface="Times New Roman" panose="02020603050405020304" pitchFamily="18" charset="0"/>
                  </a:rPr>
                  <a:t> 4516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spcBef>
                    <a:spcPts val="0"/>
                  </a:spcBef>
                  <a:spcAft>
                    <a:spcPts val="800"/>
                  </a:spcAft>
                  <a:buFont typeface="Wingdings" panose="05000000000000000000" pitchFamily="2"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N</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hãn</a:t>
                </a:r>
                <a:r>
                  <a:rPr lang="en-US" dirty="0">
                    <a:effectLst/>
                    <a:latin typeface="Times New Roman" panose="02020603050405020304" pitchFamily="18" charset="0"/>
                    <a:ea typeface="Calibri" panose="020F0502020204030204" pitchFamily="34" charset="0"/>
                    <a:cs typeface="Times New Roman" panose="02020603050405020304" pitchFamily="18" charset="0"/>
                  </a:rPr>
                  <a:t> 1 (spam)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effectLst/>
                    <a:latin typeface="Times New Roman" panose="02020603050405020304" pitchFamily="18" charset="0"/>
                    <a:ea typeface="Calibri" panose="020F0502020204030204" pitchFamily="34" charset="0"/>
                    <a:cs typeface="Times New Roman" panose="02020603050405020304" pitchFamily="18" charset="0"/>
                  </a:rPr>
                  <a:t> 653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trị</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en-US"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cân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4A92FA6A-4400-B8BC-C45B-CCB75F7DBADF}"/>
                  </a:ext>
                </a:extLst>
              </p:cNvPr>
              <p:cNvSpPr txBox="1">
                <a:spLocks noRot="1" noChangeAspect="1" noMove="1" noResize="1" noEditPoints="1" noAdjustHandles="1" noChangeArrowheads="1" noChangeShapeType="1" noTextEdit="1"/>
              </p:cNvSpPr>
              <p:nvPr/>
            </p:nvSpPr>
            <p:spPr>
              <a:xfrm>
                <a:off x="472550" y="1346931"/>
                <a:ext cx="4593543" cy="1438664"/>
              </a:xfrm>
              <a:prstGeom prst="rect">
                <a:avLst/>
              </a:prstGeom>
              <a:blipFill>
                <a:blip r:embed="rId5"/>
                <a:stretch>
                  <a:fillRect l="-398" b="-3390"/>
                </a:stretch>
              </a:blipFill>
            </p:spPr>
            <p:txBody>
              <a:bodyPr/>
              <a:lstStyle/>
              <a:p>
                <a:r>
                  <a:rPr lang="en-US">
                    <a:noFill/>
                  </a:rPr>
                  <a:t> </a:t>
                </a:r>
              </a:p>
            </p:txBody>
          </p:sp>
        </mc:Fallback>
      </mc:AlternateContent>
      <p:sp>
        <p:nvSpPr>
          <p:cNvPr id="3" name="AutoShape 2" descr="Exploratory Data Analysis - Blog | luminousmen">
            <a:extLst>
              <a:ext uri="{FF2B5EF4-FFF2-40B4-BE49-F238E27FC236}">
                <a16:creationId xmlns:a16="http://schemas.microsoft.com/office/drawing/2014/main" id="{C2A07033-4FBA-3AF7-2435-9002060B9D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xploratory Data Analysis ">
            <a:extLst>
              <a:ext uri="{FF2B5EF4-FFF2-40B4-BE49-F238E27FC236}">
                <a16:creationId xmlns:a16="http://schemas.microsoft.com/office/drawing/2014/main" id="{9AC7F9AB-13F1-2A29-446B-B35C55F04C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15B919D-DC23-4A23-35DD-8A68E3DA84ED}"/>
              </a:ext>
            </a:extLst>
          </p:cNvPr>
          <p:cNvPicPr>
            <a:picLocks noChangeAspect="1"/>
          </p:cNvPicPr>
          <p:nvPr/>
        </p:nvPicPr>
        <p:blipFill>
          <a:blip r:embed="rId6"/>
          <a:stretch>
            <a:fillRect/>
          </a:stretch>
        </p:blipFill>
        <p:spPr>
          <a:xfrm>
            <a:off x="5304102" y="487070"/>
            <a:ext cx="3182744" cy="3158386"/>
          </a:xfrm>
          <a:prstGeom prst="rect">
            <a:avLst/>
          </a:prstGeom>
        </p:spPr>
      </p:pic>
    </p:spTree>
    <p:extLst>
      <p:ext uri="{BB962C8B-B14F-4D97-AF65-F5344CB8AC3E}">
        <p14:creationId xmlns:p14="http://schemas.microsoft.com/office/powerpoint/2010/main" val="1313246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a typeface="Cambria Math" panose="02040503050406030204" pitchFamily="18" charset="0"/>
            </a:endParaRP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472550" y="442663"/>
            <a:ext cx="7843449" cy="523220"/>
          </a:xfrm>
          <a:prstGeom prst="rect">
            <a:avLst/>
          </a:prstGeom>
          <a:noFill/>
        </p:spPr>
        <p:txBody>
          <a:bodyPr wrap="square" rtlCol="0">
            <a:spAutoFit/>
          </a:bodyPr>
          <a:lstStyle/>
          <a:p>
            <a:pPr algn="just"/>
            <a:endParaRPr lang="vi-VN" dirty="0">
              <a:latin typeface="Times New Roman" panose="02020603050405020304" pitchFamily="18"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p:sp>
        <p:nvSpPr>
          <p:cNvPr id="9" name="TextBox 8">
            <a:extLst>
              <a:ext uri="{FF2B5EF4-FFF2-40B4-BE49-F238E27FC236}">
                <a16:creationId xmlns:a16="http://schemas.microsoft.com/office/drawing/2014/main" id="{4A92FA6A-4400-B8BC-C45B-CCB75F7DBADF}"/>
              </a:ext>
            </a:extLst>
          </p:cNvPr>
          <p:cNvSpPr txBox="1"/>
          <p:nvPr/>
        </p:nvSpPr>
        <p:spPr>
          <a:xfrm>
            <a:off x="2184160" y="2683214"/>
            <a:ext cx="5080479" cy="1051570"/>
          </a:xfrm>
          <a:prstGeom prst="rect">
            <a:avLst/>
          </a:prstGeom>
          <a:noFill/>
        </p:spPr>
        <p:txBody>
          <a:bodyPr wrap="square">
            <a:spAutoFit/>
          </a:bodyPr>
          <a:lstStyle/>
          <a:p>
            <a:pPr marL="0" marR="0" algn="just">
              <a:lnSpc>
                <a:spcPct val="150000"/>
              </a:lnSpc>
              <a:spcBef>
                <a:spcPts val="0"/>
              </a:spcBef>
              <a:spcAft>
                <a:spcPts val="800"/>
              </a:spcAft>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nltk</a:t>
            </a:r>
            <a:r>
              <a:rPr lang="en-US" dirty="0">
                <a:effectLst/>
                <a:latin typeface="Times New Roman" panose="02020603050405020304" pitchFamily="18" charset="0"/>
                <a:ea typeface="Calibri" panose="020F0502020204030204" pitchFamily="34" charset="0"/>
                <a:cs typeface="Times New Roman" panose="02020603050405020304" pitchFamily="18" charset="0"/>
              </a:rPr>
              <a:t>’ (natural </a:t>
            </a:r>
            <a:r>
              <a:rPr lang="en-US" dirty="0">
                <a:latin typeface="Times New Roman" panose="02020603050405020304" pitchFamily="18" charset="0"/>
                <a:ea typeface="Calibri" panose="020F0502020204030204" pitchFamily="34" charset="0"/>
                <a:cs typeface="Times New Roman" panose="02020603050405020304" pitchFamily="18" charset="0"/>
              </a:rPr>
              <a:t>l</a:t>
            </a:r>
            <a:r>
              <a:rPr lang="en-US" dirty="0">
                <a:effectLst/>
                <a:latin typeface="Times New Roman" panose="02020603050405020304" pitchFamily="18" charset="0"/>
                <a:ea typeface="Calibri" panose="020F0502020204030204" pitchFamily="34" charset="0"/>
                <a:cs typeface="Times New Roman" panose="02020603050405020304" pitchFamily="18" charset="0"/>
              </a:rPr>
              <a:t>anguage </a:t>
            </a:r>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dirty="0">
                <a:effectLst/>
                <a:latin typeface="Times New Roman" panose="02020603050405020304" pitchFamily="18" charset="0"/>
                <a:ea typeface="Calibri" panose="020F0502020204030204" pitchFamily="34" charset="0"/>
                <a:cs typeface="Times New Roman" panose="02020603050405020304" pitchFamily="18" charset="0"/>
              </a:rPr>
              <a:t>oolkit)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marR="0" indent="-285750" algn="just">
              <a:spcBef>
                <a:spcPts val="0"/>
              </a:spcBef>
              <a:spcAft>
                <a:spcPts val="800"/>
              </a:spcAft>
              <a:buFont typeface="Arial" panose="020B0604020202020204" pitchFamily="34" charset="0"/>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rác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hơn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spcBef>
                <a:spcPts val="0"/>
              </a:spcBef>
              <a:spcAft>
                <a:spcPts val="800"/>
              </a:spcAft>
              <a:buFont typeface="Arial" panose="020B0604020202020204" pitchFamily="34" charset="0"/>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Tần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rác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 name="AutoShape 2" descr="Exploratory Data Analysis - Blog | luminousmen">
            <a:extLst>
              <a:ext uri="{FF2B5EF4-FFF2-40B4-BE49-F238E27FC236}">
                <a16:creationId xmlns:a16="http://schemas.microsoft.com/office/drawing/2014/main" id="{C2A07033-4FBA-3AF7-2435-9002060B9D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xploratory Data Analysis ">
            <a:extLst>
              <a:ext uri="{FF2B5EF4-FFF2-40B4-BE49-F238E27FC236}">
                <a16:creationId xmlns:a16="http://schemas.microsoft.com/office/drawing/2014/main" id="{9AC7F9AB-13F1-2A29-446B-B35C55F04CE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EDDFD78-B36D-C021-A8C0-9E35A990161D}"/>
              </a:ext>
            </a:extLst>
          </p:cNvPr>
          <p:cNvPicPr>
            <a:picLocks noChangeAspect="1"/>
          </p:cNvPicPr>
          <p:nvPr/>
        </p:nvPicPr>
        <p:blipFill>
          <a:blip r:embed="rId5"/>
          <a:stretch>
            <a:fillRect/>
          </a:stretch>
        </p:blipFill>
        <p:spPr>
          <a:xfrm>
            <a:off x="701533" y="254359"/>
            <a:ext cx="3331605" cy="2317391"/>
          </a:xfrm>
          <a:prstGeom prst="rect">
            <a:avLst/>
          </a:prstGeom>
        </p:spPr>
      </p:pic>
      <p:pic>
        <p:nvPicPr>
          <p:cNvPr id="10" name="Picture 9">
            <a:extLst>
              <a:ext uri="{FF2B5EF4-FFF2-40B4-BE49-F238E27FC236}">
                <a16:creationId xmlns:a16="http://schemas.microsoft.com/office/drawing/2014/main" id="{DBB2B47F-EDE5-A338-7D0E-955EBEC1AEBF}"/>
              </a:ext>
            </a:extLst>
          </p:cNvPr>
          <p:cNvPicPr>
            <a:picLocks noChangeAspect="1"/>
          </p:cNvPicPr>
          <p:nvPr/>
        </p:nvPicPr>
        <p:blipFill>
          <a:blip r:embed="rId6"/>
          <a:stretch>
            <a:fillRect/>
          </a:stretch>
        </p:blipFill>
        <p:spPr>
          <a:xfrm>
            <a:off x="5177625" y="254359"/>
            <a:ext cx="3331605" cy="2317391"/>
          </a:xfrm>
          <a:prstGeom prst="rect">
            <a:avLst/>
          </a:prstGeom>
        </p:spPr>
      </p:pic>
    </p:spTree>
    <p:extLst>
      <p:ext uri="{BB962C8B-B14F-4D97-AF65-F5344CB8AC3E}">
        <p14:creationId xmlns:p14="http://schemas.microsoft.com/office/powerpoint/2010/main" val="29438112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53355" y="304428"/>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Text Preprocessing</a:t>
            </a:r>
            <a:endParaRPr lang="en-US" sz="1600" b="1" dirty="0">
              <a:effectLst>
                <a:outerShdw blurRad="38100" dist="38100" dir="2700000" algn="tl">
                  <a:srgbClr val="000000">
                    <a:alpha val="43137"/>
                  </a:srgbClr>
                </a:outerShdw>
              </a:effectLst>
              <a:latin typeface="VNI-Times"/>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a:t>
            </a:r>
          </a:p>
        </p:txBody>
      </p:sp>
      <p:sp>
        <p:nvSpPr>
          <p:cNvPr id="3" name="TextBox 2">
            <a:extLst>
              <a:ext uri="{FF2B5EF4-FFF2-40B4-BE49-F238E27FC236}">
                <a16:creationId xmlns:a16="http://schemas.microsoft.com/office/drawing/2014/main" id="{1D8CA448-35F8-A5B0-9F83-FB9C8FD87A85}"/>
              </a:ext>
            </a:extLst>
          </p:cNvPr>
          <p:cNvSpPr txBox="1"/>
          <p:nvPr/>
        </p:nvSpPr>
        <p:spPr>
          <a:xfrm>
            <a:off x="393570" y="835054"/>
            <a:ext cx="8390430" cy="2349297"/>
          </a:xfrm>
          <a:prstGeom prst="rect">
            <a:avLst/>
          </a:prstGeom>
          <a:noFill/>
        </p:spPr>
        <p:txBody>
          <a:bodyPr wrap="square" rtlCol="0">
            <a:spAutoFit/>
          </a:bodyPr>
          <a:lstStyle/>
          <a:p>
            <a:pPr marR="0" lvl="0" algn="just">
              <a:lnSpc>
                <a:spcPts val="3000"/>
              </a:lnSpc>
              <a:spcBef>
                <a:spcPts val="0"/>
              </a:spcBef>
              <a:spcAft>
                <a:spcPts val="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Tokenization: </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Tách một cụm từ, câu, đoạn văn thành các đơn vị nhỏ - tokens</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ts val="3000"/>
              </a:lnSpc>
              <a:spcBef>
                <a:spcPts val="0"/>
              </a:spcBef>
              <a:spcAft>
                <a:spcPts val="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just">
              <a:lnSpc>
                <a:spcPts val="3000"/>
              </a:lnSpc>
              <a:spcBef>
                <a:spcPts val="0"/>
              </a:spcBef>
              <a:spcAft>
                <a:spcPts val="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Chuyển đổi chữ hoa thành chữ thường để tránh việc phân biệt từ giữa chữ hoa và chữ thường.​</a:t>
            </a:r>
            <a:endPar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ts val="3000"/>
              </a:lnSpc>
              <a:spcBef>
                <a:spcPts val="0"/>
              </a:spcBef>
              <a:spcAft>
                <a:spcPts val="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Loại bỏ các stopword </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đ</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ể tập trung vào những từ mang thông tin quan trọng.​</a:t>
            </a:r>
            <a:endPar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ts val="3000"/>
              </a:lnSpc>
              <a:spcBef>
                <a:spcPts val="0"/>
              </a:spcBef>
              <a:spcAft>
                <a:spcPts val="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Chuẩn hóa các từ đồng nghĩa bằng cách đưa về các từ gốc (stemming, lemmatizer)</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5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ts val="3000"/>
              </a:lnSpc>
              <a:spcBef>
                <a:spcPts val="0"/>
              </a:spcBef>
              <a:spcAft>
                <a:spcPts val="800"/>
              </a:spcAft>
            </a:pPr>
            <a:r>
              <a:rPr lang="en-US" sz="15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Kiểm tra các từ thường xuyên xuất hiện trong văn bản</a:t>
            </a:r>
            <a:r>
              <a:rPr lang="en-US" sz="15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Tree>
    <p:extLst>
      <p:ext uri="{BB962C8B-B14F-4D97-AF65-F5344CB8AC3E}">
        <p14:creationId xmlns:p14="http://schemas.microsoft.com/office/powerpoint/2010/main" val="4449830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93570" y="339363"/>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gốc</a:t>
            </a:r>
            <a:endPar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a:t>
            </a:r>
          </a:p>
        </p:txBody>
      </p:sp>
      <p:sp>
        <p:nvSpPr>
          <p:cNvPr id="3" name="TextBox 2">
            <a:extLst>
              <a:ext uri="{FF2B5EF4-FFF2-40B4-BE49-F238E27FC236}">
                <a16:creationId xmlns:a16="http://schemas.microsoft.com/office/drawing/2014/main" id="{1D8CA448-35F8-A5B0-9F83-FB9C8FD87A85}"/>
              </a:ext>
            </a:extLst>
          </p:cNvPr>
          <p:cNvSpPr txBox="1"/>
          <p:nvPr/>
        </p:nvSpPr>
        <p:spPr>
          <a:xfrm>
            <a:off x="393570" y="734674"/>
            <a:ext cx="8201296" cy="1256498"/>
          </a:xfrm>
          <a:prstGeom prst="rect">
            <a:avLst/>
          </a:prstGeom>
          <a:noFill/>
        </p:spPr>
        <p:txBody>
          <a:bodyPr wrap="square" rtlCol="0">
            <a:spAutoFit/>
          </a:bodyPr>
          <a:lstStyle/>
          <a:p>
            <a:pPr marR="0" lvl="0" algn="just">
              <a:lnSpc>
                <a:spcPct val="150000"/>
              </a:lnSpc>
              <a:spcBef>
                <a:spcPts val="0"/>
              </a:spcBef>
              <a:spcAft>
                <a:spcPts val="0"/>
              </a:spcAft>
            </a:pPr>
            <a:r>
              <a:rPr lang="vi-VN" sz="1300" b="1" dirty="0">
                <a:latin typeface="+mj-lt"/>
              </a:rPr>
              <a:t>Stemming:</a:t>
            </a:r>
            <a:r>
              <a:rPr lang="vi-VN" sz="1300" dirty="0">
                <a:latin typeface="+mj-lt"/>
              </a:rPr>
              <a:t> Quá trình chuyển đổi các từ trong văn bản về dạng từ gốc bằng cách loại bỏ các hậu tố. Ví dụ: </a:t>
            </a:r>
            <a:r>
              <a:rPr lang="en-US" sz="1300" dirty="0">
                <a:latin typeface="Times New Roman" panose="02020603050405020304" pitchFamily="18" charset="0"/>
                <a:cs typeface="Times New Roman" panose="02020603050405020304" pitchFamily="18" charset="0"/>
              </a:rPr>
              <a:t>T</a:t>
            </a:r>
            <a:r>
              <a:rPr lang="vi-VN" sz="1300" dirty="0">
                <a:latin typeface="+mj-lt"/>
              </a:rPr>
              <a:t>ừ </a:t>
            </a:r>
            <a:r>
              <a:rPr lang="en-US" sz="1300" dirty="0">
                <a:latin typeface="+mj-lt"/>
              </a:rPr>
              <a:t> </a:t>
            </a:r>
            <a:r>
              <a:rPr lang="en-US" sz="1300" dirty="0">
                <a:latin typeface="+mj-lt"/>
                <a:cs typeface="Times New Roman" panose="02020603050405020304" pitchFamily="18" charset="0"/>
              </a:rPr>
              <a:t>“</a:t>
            </a:r>
            <a:r>
              <a:rPr lang="vi-VN" sz="1300" dirty="0">
                <a:latin typeface="+mj-lt"/>
              </a:rPr>
              <a:t>running</a:t>
            </a:r>
            <a:r>
              <a:rPr lang="en-US" sz="1300" dirty="0">
                <a:latin typeface="+mj-lt"/>
                <a:cs typeface="Times New Roman" panose="02020603050405020304" pitchFamily="18" charset="0"/>
              </a:rPr>
              <a:t>”</a:t>
            </a:r>
            <a:r>
              <a:rPr lang="vi-VN" sz="1300" dirty="0">
                <a:latin typeface="+mj-lt"/>
              </a:rPr>
              <a:t> sẽ được chuyển thành từ </a:t>
            </a:r>
            <a:r>
              <a:rPr lang="en-US" sz="1300" dirty="0">
                <a:latin typeface="+mj-lt"/>
              </a:rPr>
              <a:t> </a:t>
            </a:r>
            <a:r>
              <a:rPr lang="en-US" sz="1300" dirty="0">
                <a:latin typeface="+mj-lt"/>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run</a:t>
            </a:r>
            <a:r>
              <a:rPr lang="en-US" sz="1300" dirty="0">
                <a:latin typeface="+mj-lt"/>
                <a:cs typeface="Times New Roman" panose="02020603050405020304" pitchFamily="18" charset="0"/>
              </a:rPr>
              <a:t>”</a:t>
            </a:r>
            <a:r>
              <a:rPr lang="vi-VN" sz="1300" dirty="0">
                <a:latin typeface="+mj-lt"/>
                <a:cs typeface="Times New Roman" panose="02020603050405020304" pitchFamily="18" charset="0"/>
              </a:rPr>
              <a:t> </a:t>
            </a:r>
            <a:r>
              <a:rPr lang="vi-VN" sz="1300" dirty="0">
                <a:latin typeface="+mj-lt"/>
              </a:rPr>
              <a:t>thông qua việc loại bỏ hậu tố</a:t>
            </a:r>
            <a:r>
              <a:rPr lang="en-US" sz="1300" dirty="0">
                <a:latin typeface="+mj-lt"/>
              </a:rPr>
              <a:t> </a:t>
            </a:r>
            <a:r>
              <a:rPr lang="vi-VN" sz="1300" dirty="0">
                <a:latin typeface="+mj-lt"/>
              </a:rPr>
              <a:t> </a:t>
            </a:r>
            <a:r>
              <a:rPr lang="en-US" sz="1300" dirty="0">
                <a:latin typeface="+mj-lt"/>
                <a:cs typeface="Times New Roman" panose="02020603050405020304" pitchFamily="18" charset="0"/>
              </a:rPr>
              <a:t>“</a:t>
            </a:r>
            <a:r>
              <a:rPr lang="vi-VN" sz="1300" dirty="0">
                <a:latin typeface="+mj-lt"/>
              </a:rPr>
              <a:t>ing</a:t>
            </a:r>
            <a:r>
              <a:rPr lang="en-US" sz="1300" dirty="0">
                <a:latin typeface="+mj-lt"/>
                <a:cs typeface="Times New Roman" panose="02020603050405020304" pitchFamily="18" charset="0"/>
              </a:rPr>
              <a:t>”</a:t>
            </a:r>
            <a:r>
              <a:rPr lang="vi-VN" sz="1300" dirty="0">
                <a:latin typeface="+mj-lt"/>
              </a:rPr>
              <a:t>.​</a:t>
            </a:r>
          </a:p>
          <a:p>
            <a:pPr marR="0" lvl="0" algn="just">
              <a:lnSpc>
                <a:spcPct val="150000"/>
              </a:lnSpc>
              <a:spcBef>
                <a:spcPts val="0"/>
              </a:spcBef>
              <a:spcAft>
                <a:spcPts val="0"/>
              </a:spcAft>
            </a:pPr>
            <a:r>
              <a:rPr lang="vi-VN" sz="1300" b="1" dirty="0">
                <a:latin typeface="+mj-lt"/>
              </a:rPr>
              <a:t>Lemmatizer: </a:t>
            </a:r>
            <a:r>
              <a:rPr lang="vi-VN" sz="1300" dirty="0">
                <a:latin typeface="+mj-lt"/>
              </a:rPr>
              <a:t>Quá trình chuyển đổi các từ trong văn bản về dạng từ điển gốc (lemma) bằng cách sử dụng thông tin về ngữ cảnh và từ điển. Ví dụ: </a:t>
            </a:r>
            <a:r>
              <a:rPr lang="en-US" sz="1300" dirty="0">
                <a:latin typeface="+mj-lt"/>
              </a:rPr>
              <a:t>“</a:t>
            </a:r>
            <a:r>
              <a:rPr lang="vi-VN" sz="1300" dirty="0">
                <a:latin typeface="+mj-lt"/>
              </a:rPr>
              <a:t>better</a:t>
            </a:r>
            <a:r>
              <a:rPr lang="en-US" sz="1300" dirty="0">
                <a:latin typeface="+mj-lt"/>
              </a:rPr>
              <a:t>”</a:t>
            </a:r>
            <a:r>
              <a:rPr lang="vi-VN" sz="1300" dirty="0">
                <a:latin typeface="+mj-lt"/>
              </a:rPr>
              <a:t> sẽ được chuyển đổi về từ </a:t>
            </a:r>
            <a:r>
              <a:rPr lang="en-US" sz="1300" dirty="0">
                <a:latin typeface="+mj-lt"/>
              </a:rPr>
              <a:t>“</a:t>
            </a:r>
            <a:r>
              <a:rPr lang="en-US" sz="1300" dirty="0">
                <a:latin typeface="Times New Roman" panose="02020603050405020304" pitchFamily="18" charset="0"/>
                <a:cs typeface="Times New Roman" panose="02020603050405020304" pitchFamily="18" charset="0"/>
              </a:rPr>
              <a:t>good</a:t>
            </a:r>
            <a:r>
              <a:rPr lang="en-US" sz="1300" dirty="0">
                <a:latin typeface="+mj-lt"/>
              </a:rPr>
              <a:t>”</a:t>
            </a:r>
            <a:r>
              <a:rPr lang="vi-VN" sz="1300" dirty="0">
                <a:latin typeface="+mj-lt"/>
              </a:rPr>
              <a:t>.</a:t>
            </a:r>
            <a:endParaRPr lang="en-US" sz="1300" dirty="0">
              <a:latin typeface="+mj-lt"/>
            </a:endParaRP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
        <p:nvSpPr>
          <p:cNvPr id="6" name="Rectangle: Rounded Corners 5">
            <a:extLst>
              <a:ext uri="{FF2B5EF4-FFF2-40B4-BE49-F238E27FC236}">
                <a16:creationId xmlns:a16="http://schemas.microsoft.com/office/drawing/2014/main" id="{032AE911-F017-8D2D-D63B-2DE549DFBA61}"/>
              </a:ext>
            </a:extLst>
          </p:cNvPr>
          <p:cNvSpPr/>
          <p:nvPr/>
        </p:nvSpPr>
        <p:spPr>
          <a:xfrm>
            <a:off x="1014074" y="2107490"/>
            <a:ext cx="2651452" cy="1661706"/>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solidFill>
                  <a:schemeClr val="tx1"/>
                </a:solidFill>
                <a:cs typeface="Arial"/>
              </a:rPr>
              <a:t>  </a:t>
            </a:r>
            <a:r>
              <a:rPr lang="en-US" sz="1200" dirty="0">
                <a:solidFill>
                  <a:schemeClr val="tx1"/>
                </a:solidFill>
                <a:cs typeface="Arial"/>
              </a:rPr>
              <a:t> </a:t>
            </a:r>
          </a:p>
          <a:p>
            <a:pPr algn="ctr"/>
            <a:r>
              <a:rPr lang="en-US" sz="1300" dirty="0">
                <a:solidFill>
                  <a:schemeClr val="tx1"/>
                </a:solidFill>
                <a:latin typeface="Times New Roman" panose="02020603050405020304" pitchFamily="18" charset="0"/>
                <a:cs typeface="Times New Roman" panose="02020603050405020304" pitchFamily="18" charset="0"/>
              </a:rPr>
              <a:t>Stemming - </a:t>
            </a:r>
            <a:r>
              <a:rPr lang="en-US" sz="1300" dirty="0" err="1">
                <a:solidFill>
                  <a:schemeClr val="tx1"/>
                </a:solidFill>
                <a:latin typeface="Times New Roman" panose="02020603050405020304" pitchFamily="18" charset="0"/>
                <a:cs typeface="Times New Roman" panose="02020603050405020304" pitchFamily="18" charset="0"/>
              </a:rPr>
              <a:t>Dựa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theo</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quy</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tắc</a:t>
            </a:r>
            <a:r>
              <a:rPr lang="en-US" sz="1300" dirty="0">
                <a:solidFill>
                  <a:schemeClr val="tx1"/>
                </a:solidFill>
                <a:latin typeface="Times New Roman" panose="02020603050405020304" pitchFamily="18" charset="0"/>
                <a:cs typeface="Times New Roman" panose="02020603050405020304" pitchFamily="18" charset="0"/>
              </a:rPr>
              <a:t> </a:t>
            </a: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Generous                        </a:t>
            </a:r>
            <a:r>
              <a:rPr lang="en-US" sz="1300" dirty="0" err="1">
                <a:solidFill>
                  <a:schemeClr val="tx1"/>
                </a:solidFill>
                <a:latin typeface="Times New Roman" panose="02020603050405020304" pitchFamily="18" charset="0"/>
                <a:cs typeface="Times New Roman" panose="02020603050405020304" pitchFamily="18" charset="0"/>
              </a:rPr>
              <a:t>Gener</a:t>
            </a:r>
            <a:endParaRPr lang="en-US" sz="1300" dirty="0">
              <a:solidFill>
                <a:schemeClr val="tx1"/>
              </a:solidFill>
              <a:latin typeface="Times New Roman" panose="02020603050405020304" pitchFamily="18" charset="0"/>
              <a:cs typeface="Times New Roman" panose="02020603050405020304" pitchFamily="18" charset="0"/>
            </a:endParaRP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Sings                               Sing</a:t>
            </a: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Changing                        Chang</a:t>
            </a:r>
          </a:p>
          <a:p>
            <a:endParaRPr lang="en-US" dirty="0">
              <a:solidFill>
                <a:schemeClr val="tx1"/>
              </a:solidFill>
              <a:cs typeface="Arial"/>
            </a:endParaRPr>
          </a:p>
        </p:txBody>
      </p:sp>
      <p:sp>
        <p:nvSpPr>
          <p:cNvPr id="8" name="Arrow: Right 7">
            <a:extLst>
              <a:ext uri="{FF2B5EF4-FFF2-40B4-BE49-F238E27FC236}">
                <a16:creationId xmlns:a16="http://schemas.microsoft.com/office/drawing/2014/main" id="{9E1AC2A3-CCFC-89BF-FFAE-4A0F41C7D3DE}"/>
              </a:ext>
            </a:extLst>
          </p:cNvPr>
          <p:cNvSpPr/>
          <p:nvPr/>
        </p:nvSpPr>
        <p:spPr>
          <a:xfrm>
            <a:off x="2094986" y="2698510"/>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 name="Arrow: Right 8">
            <a:extLst>
              <a:ext uri="{FF2B5EF4-FFF2-40B4-BE49-F238E27FC236}">
                <a16:creationId xmlns:a16="http://schemas.microsoft.com/office/drawing/2014/main" id="{69A484DC-F7E9-0AFE-A726-387F544AD1FA}"/>
              </a:ext>
            </a:extLst>
          </p:cNvPr>
          <p:cNvSpPr/>
          <p:nvPr/>
        </p:nvSpPr>
        <p:spPr>
          <a:xfrm>
            <a:off x="2094986" y="3093479"/>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0" name="Arrow: Right 9">
            <a:extLst>
              <a:ext uri="{FF2B5EF4-FFF2-40B4-BE49-F238E27FC236}">
                <a16:creationId xmlns:a16="http://schemas.microsoft.com/office/drawing/2014/main" id="{196DAC10-D2F6-33CB-514E-765CCBB1F053}"/>
              </a:ext>
            </a:extLst>
          </p:cNvPr>
          <p:cNvSpPr/>
          <p:nvPr/>
        </p:nvSpPr>
        <p:spPr>
          <a:xfrm>
            <a:off x="2094986" y="3477696"/>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1" name="Rectangle: Rounded Corners 10">
            <a:extLst>
              <a:ext uri="{FF2B5EF4-FFF2-40B4-BE49-F238E27FC236}">
                <a16:creationId xmlns:a16="http://schemas.microsoft.com/office/drawing/2014/main" id="{4428EDA9-6D40-7721-7BA8-A1335F5C1D1E}"/>
              </a:ext>
            </a:extLst>
          </p:cNvPr>
          <p:cNvSpPr/>
          <p:nvPr/>
        </p:nvSpPr>
        <p:spPr>
          <a:xfrm>
            <a:off x="5522791" y="2090051"/>
            <a:ext cx="2607135" cy="1696583"/>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solidFill>
                  <a:schemeClr val="tx1"/>
                </a:solidFill>
                <a:latin typeface="Times New Roman" panose="02020603050405020304" pitchFamily="18" charset="0"/>
                <a:cs typeface="Times New Roman" panose="02020603050405020304" pitchFamily="18" charset="0"/>
              </a:rPr>
              <a:t>   </a:t>
            </a:r>
          </a:p>
          <a:p>
            <a:pPr algn="ctr"/>
            <a:r>
              <a:rPr lang="en-US" sz="1300" dirty="0" err="1">
                <a:solidFill>
                  <a:schemeClr val="tx1"/>
                </a:solidFill>
                <a:latin typeface="Times New Roman" panose="02020603050405020304" pitchFamily="18" charset="0"/>
                <a:cs typeface="Times New Roman" panose="02020603050405020304" pitchFamily="18" charset="0"/>
              </a:rPr>
              <a:t>Lemmatizer</a:t>
            </a:r>
            <a:r>
              <a:rPr lang="en-US" sz="1300" dirty="0">
                <a:solidFill>
                  <a:schemeClr val="tx1"/>
                </a:solidFill>
                <a:latin typeface="Times New Roman" panose="02020603050405020304" pitchFamily="18" charset="0"/>
                <a:cs typeface="Times New Roman" panose="02020603050405020304" pitchFamily="18" charset="0"/>
              </a:rPr>
              <a:t> - </a:t>
            </a:r>
            <a:r>
              <a:rPr lang="en-US" sz="1300" dirty="0" err="1">
                <a:solidFill>
                  <a:schemeClr val="tx1"/>
                </a:solidFill>
                <a:latin typeface="Times New Roman" panose="02020603050405020304" pitchFamily="18" charset="0"/>
                <a:cs typeface="Times New Roman" panose="02020603050405020304" pitchFamily="18" charset="0"/>
              </a:rPr>
              <a:t>Dựa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theo</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từ</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điển</a:t>
            </a:r>
            <a:endParaRPr lang="en-US" sz="1300" dirty="0">
              <a:solidFill>
                <a:schemeClr val="tx1"/>
              </a:solidFill>
              <a:latin typeface="Times New Roman" panose="02020603050405020304" pitchFamily="18" charset="0"/>
              <a:cs typeface="Times New Roman" panose="02020603050405020304" pitchFamily="18" charset="0"/>
            </a:endParaRP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Better                             Good</a:t>
            </a: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Sings                              Sing</a:t>
            </a:r>
          </a:p>
          <a:p>
            <a:endParaRPr lang="en-US" sz="1300" dirty="0">
              <a:solidFill>
                <a:schemeClr val="tx1"/>
              </a:solidFill>
              <a:latin typeface="Times New Roman" panose="02020603050405020304" pitchFamily="18" charset="0"/>
              <a:cs typeface="Times New Roman" panose="02020603050405020304" pitchFamily="18" charset="0"/>
            </a:endParaRPr>
          </a:p>
          <a:p>
            <a:r>
              <a:rPr lang="en-US" sz="1300" dirty="0">
                <a:solidFill>
                  <a:schemeClr val="tx1"/>
                </a:solidFill>
                <a:latin typeface="Times New Roman" panose="02020603050405020304" pitchFamily="18" charset="0"/>
                <a:cs typeface="Times New Roman" panose="02020603050405020304" pitchFamily="18" charset="0"/>
              </a:rPr>
              <a:t>   Changing                       Change</a:t>
            </a:r>
          </a:p>
          <a:p>
            <a:endParaRPr lang="en-US" dirty="0">
              <a:solidFill>
                <a:schemeClr val="tx1"/>
              </a:solidFill>
              <a:cs typeface="Arial"/>
            </a:endParaRPr>
          </a:p>
        </p:txBody>
      </p:sp>
      <p:sp>
        <p:nvSpPr>
          <p:cNvPr id="12" name="Arrow: Right 11">
            <a:extLst>
              <a:ext uri="{FF2B5EF4-FFF2-40B4-BE49-F238E27FC236}">
                <a16:creationId xmlns:a16="http://schemas.microsoft.com/office/drawing/2014/main" id="{C6544A20-F067-9426-0FD7-77B03FCBA454}"/>
              </a:ext>
            </a:extLst>
          </p:cNvPr>
          <p:cNvSpPr/>
          <p:nvPr/>
        </p:nvSpPr>
        <p:spPr>
          <a:xfrm>
            <a:off x="6585869" y="2683969"/>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3" name="Arrow: Right 12">
            <a:extLst>
              <a:ext uri="{FF2B5EF4-FFF2-40B4-BE49-F238E27FC236}">
                <a16:creationId xmlns:a16="http://schemas.microsoft.com/office/drawing/2014/main" id="{3D0ADCAA-88B2-8840-A407-4F2CA87E3378}"/>
              </a:ext>
            </a:extLst>
          </p:cNvPr>
          <p:cNvSpPr/>
          <p:nvPr/>
        </p:nvSpPr>
        <p:spPr>
          <a:xfrm>
            <a:off x="6585869" y="3085995"/>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4" name="Arrow: Right 13">
            <a:extLst>
              <a:ext uri="{FF2B5EF4-FFF2-40B4-BE49-F238E27FC236}">
                <a16:creationId xmlns:a16="http://schemas.microsoft.com/office/drawing/2014/main" id="{07872760-08F5-1F75-A81B-5008EE5E84D9}"/>
              </a:ext>
            </a:extLst>
          </p:cNvPr>
          <p:cNvSpPr/>
          <p:nvPr/>
        </p:nvSpPr>
        <p:spPr>
          <a:xfrm>
            <a:off x="6585869" y="3477695"/>
            <a:ext cx="651998"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37719508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93570" y="339363"/>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Porter’s stemmer</a:t>
            </a: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a:t>
            </a:r>
          </a:p>
        </p:txBody>
      </p:sp>
      <p:sp>
        <p:nvSpPr>
          <p:cNvPr id="3" name="TextBox 2">
            <a:extLst>
              <a:ext uri="{FF2B5EF4-FFF2-40B4-BE49-F238E27FC236}">
                <a16:creationId xmlns:a16="http://schemas.microsoft.com/office/drawing/2014/main" id="{1D8CA448-35F8-A5B0-9F83-FB9C8FD87A85}"/>
              </a:ext>
            </a:extLst>
          </p:cNvPr>
          <p:cNvSpPr txBox="1"/>
          <p:nvPr/>
        </p:nvSpPr>
        <p:spPr>
          <a:xfrm>
            <a:off x="393570" y="755234"/>
            <a:ext cx="8201297" cy="892552"/>
          </a:xfrm>
          <a:prstGeom prst="rect">
            <a:avLst/>
          </a:prstGeom>
          <a:noFill/>
        </p:spPr>
        <p:txBody>
          <a:bodyPr wrap="square" rtlCol="0">
            <a:spAutoFit/>
          </a:bodyPr>
          <a:lstStyle/>
          <a:p>
            <a:pPr marR="0" lvl="0" algn="just">
              <a:spcBef>
                <a:spcPts val="0"/>
              </a:spcBef>
              <a:spcAft>
                <a:spcPts val="0"/>
              </a:spcAft>
            </a:pPr>
            <a:r>
              <a:rPr lang="vi-VN" sz="1300" dirty="0">
                <a:latin typeface="+mj-lt"/>
              </a:rPr>
              <a:t>Một trong những phương pháp chuyển từ về dạng gốc phổ biến nhất được đề xuất vào năm 1980</a:t>
            </a:r>
            <a:r>
              <a:rPr lang="en-US" sz="1300" dirty="0">
                <a:latin typeface="Times New Roman" panose="02020603050405020304" pitchFamily="18" charset="0"/>
                <a:cs typeface="Times New Roman" panose="02020603050405020304" pitchFamily="18" charset="0"/>
              </a:rPr>
              <a:t>,</a:t>
            </a:r>
            <a:r>
              <a:rPr lang="en-US" sz="1300" dirty="0">
                <a:latin typeface="+mj-lt"/>
              </a:rPr>
              <a:t> </a:t>
            </a:r>
            <a:r>
              <a:rPr lang="en-US" sz="1300" dirty="0">
                <a:latin typeface="Times New Roman" panose="02020603050405020304" pitchFamily="18" charset="0"/>
                <a:cs typeface="Times New Roman" panose="02020603050405020304" pitchFamily="18" charset="0"/>
              </a:rPr>
              <a:t>d</a:t>
            </a:r>
            <a:r>
              <a:rPr lang="vi-VN" sz="1300" dirty="0">
                <a:latin typeface="+mj-lt"/>
              </a:rPr>
              <a:t>ựa trên quy tắc các hậu tố được tạo thành từ sự kết hợp của các hậu tố nhỏ hơn và đơn giản hơn. ​</a:t>
            </a:r>
          </a:p>
          <a:p>
            <a:pPr marR="0" lvl="0" algn="just">
              <a:spcBef>
                <a:spcPts val="0"/>
              </a:spcBef>
              <a:spcAft>
                <a:spcPts val="0"/>
              </a:spcAft>
            </a:pPr>
            <a:endParaRPr lang="vi-VN" sz="1300" dirty="0">
              <a:latin typeface="+mj-lt"/>
            </a:endParaRPr>
          </a:p>
          <a:p>
            <a:pPr marR="0" lvl="0" algn="just">
              <a:spcBef>
                <a:spcPts val="0"/>
              </a:spcBef>
              <a:spcAft>
                <a:spcPts val="0"/>
              </a:spcAft>
            </a:pPr>
            <a:r>
              <a:rPr lang="vi-VN" sz="1300" dirty="0">
                <a:latin typeface="+mj-lt"/>
              </a:rPr>
              <a:t>Chỉ áp dụng được trong tiếng Anh, đầu ra của thuật toán không nhất thiết phải là một từ có nghĩa.</a:t>
            </a:r>
            <a:endParaRPr lang="en-US" sz="1300" dirty="0">
              <a:latin typeface="+mj-lt"/>
            </a:endParaRP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
        <p:nvSpPr>
          <p:cNvPr id="15" name="Rectangle: Rounded Corners 14">
            <a:extLst>
              <a:ext uri="{FF2B5EF4-FFF2-40B4-BE49-F238E27FC236}">
                <a16:creationId xmlns:a16="http://schemas.microsoft.com/office/drawing/2014/main" id="{A8743E27-BC54-8249-CF32-85640D0C4D32}"/>
              </a:ext>
            </a:extLst>
          </p:cNvPr>
          <p:cNvSpPr/>
          <p:nvPr/>
        </p:nvSpPr>
        <p:spPr>
          <a:xfrm>
            <a:off x="3250595" y="1893763"/>
            <a:ext cx="3639799" cy="1737922"/>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nSpc>
                <a:spcPct val="150000"/>
              </a:lnSpc>
            </a:pPr>
            <a:endParaRPr lang="en-US" dirty="0">
              <a:solidFill>
                <a:schemeClr val="tx1"/>
              </a:solidFill>
              <a:cs typeface="Arial"/>
            </a:endParaRPr>
          </a:p>
          <a:p>
            <a:pPr>
              <a:lnSpc>
                <a:spcPct val="150000"/>
              </a:lnSpc>
            </a:pPr>
            <a:r>
              <a:rPr lang="en-US" dirty="0">
                <a:solidFill>
                  <a:schemeClr val="tx1"/>
                </a:solidFill>
                <a:cs typeface="Arial"/>
              </a:rPr>
              <a:t>         </a:t>
            </a:r>
          </a:p>
          <a:p>
            <a:pPr>
              <a:lnSpc>
                <a:spcPct val="150000"/>
              </a:lnSpc>
            </a:pPr>
            <a:r>
              <a:rPr lang="en-US" dirty="0">
                <a:solidFill>
                  <a:schemeClr val="tx1"/>
                </a:solidFill>
                <a:cs typeface="Arial"/>
              </a:rPr>
              <a:t>           </a:t>
            </a:r>
          </a:p>
          <a:p>
            <a:pPr algn="just">
              <a:lnSpc>
                <a:spcPct val="150000"/>
              </a:lnSpc>
            </a:pPr>
            <a:r>
              <a:rPr lang="en-US" dirty="0">
                <a:solidFill>
                  <a:schemeClr val="tx1"/>
                </a:solidFill>
                <a:cs typeface="Arial"/>
              </a:rPr>
              <a:t>    </a:t>
            </a:r>
            <a:r>
              <a:rPr lang="en-US" b="1" dirty="0">
                <a:solidFill>
                  <a:schemeClr val="tx1"/>
                </a:solidFill>
                <a:cs typeface="Arial"/>
              </a:rPr>
              <a:t>    End with                   Reduce to</a:t>
            </a:r>
            <a:endParaRPr lang="en-US" b="1" dirty="0">
              <a:solidFill>
                <a:schemeClr val="tx1"/>
              </a:solidFill>
            </a:endParaRPr>
          </a:p>
          <a:p>
            <a:pPr algn="just">
              <a:lnSpc>
                <a:spcPct val="150000"/>
              </a:lnSpc>
            </a:pPr>
            <a:r>
              <a:rPr lang="en-US" sz="1200" dirty="0">
                <a:solidFill>
                  <a:schemeClr val="tx1"/>
                </a:solidFill>
                <a:cs typeface="Arial"/>
              </a:rPr>
              <a:t>           SSES                                 SS                 </a:t>
            </a:r>
          </a:p>
          <a:p>
            <a:pPr algn="just">
              <a:lnSpc>
                <a:spcPct val="150000"/>
              </a:lnSpc>
            </a:pPr>
            <a:r>
              <a:rPr lang="en-US" sz="1200" dirty="0">
                <a:solidFill>
                  <a:schemeClr val="tx1"/>
                </a:solidFill>
                <a:cs typeface="Arial"/>
              </a:rPr>
              <a:t>            ISE                                     I   </a:t>
            </a:r>
          </a:p>
          <a:p>
            <a:pPr algn="just">
              <a:lnSpc>
                <a:spcPct val="150000"/>
              </a:lnSpc>
            </a:pPr>
            <a:r>
              <a:rPr lang="en-US" sz="1200" dirty="0">
                <a:solidFill>
                  <a:schemeClr val="tx1"/>
                </a:solidFill>
                <a:cs typeface="Arial"/>
              </a:rPr>
              <a:t>            S                                     </a:t>
            </a:r>
          </a:p>
          <a:p>
            <a:pPr algn="just">
              <a:lnSpc>
                <a:spcPct val="150000"/>
              </a:lnSpc>
            </a:pPr>
            <a:r>
              <a:rPr lang="en-US" sz="1200" dirty="0">
                <a:solidFill>
                  <a:schemeClr val="tx1"/>
                </a:solidFill>
                <a:cs typeface="Arial"/>
              </a:rPr>
              <a:t>            ING</a:t>
            </a:r>
          </a:p>
          <a:p>
            <a:pPr>
              <a:lnSpc>
                <a:spcPct val="150000"/>
              </a:lnSpc>
            </a:pPr>
            <a:endParaRPr lang="en-US" dirty="0">
              <a:solidFill>
                <a:schemeClr val="tx1"/>
              </a:solidFill>
              <a:cs typeface="Arial"/>
            </a:endParaRPr>
          </a:p>
          <a:p>
            <a:pPr>
              <a:lnSpc>
                <a:spcPct val="150000"/>
              </a:lnSpc>
            </a:pPr>
            <a:endParaRPr lang="en-US" dirty="0">
              <a:solidFill>
                <a:schemeClr val="tx1"/>
              </a:solidFill>
              <a:cs typeface="Arial"/>
            </a:endParaRPr>
          </a:p>
          <a:p>
            <a:pPr>
              <a:lnSpc>
                <a:spcPct val="150000"/>
              </a:lnSpc>
            </a:pPr>
            <a:endParaRPr lang="en-US" dirty="0">
              <a:solidFill>
                <a:schemeClr val="tx1"/>
              </a:solidFill>
              <a:cs typeface="Arial"/>
            </a:endParaRPr>
          </a:p>
        </p:txBody>
      </p:sp>
      <p:sp>
        <p:nvSpPr>
          <p:cNvPr id="16" name="Arrow: Right 15">
            <a:extLst>
              <a:ext uri="{FF2B5EF4-FFF2-40B4-BE49-F238E27FC236}">
                <a16:creationId xmlns:a16="http://schemas.microsoft.com/office/drawing/2014/main" id="{08E6345A-BD35-2204-52DD-2A3E1757E219}"/>
              </a:ext>
            </a:extLst>
          </p:cNvPr>
          <p:cNvSpPr/>
          <p:nvPr/>
        </p:nvSpPr>
        <p:spPr>
          <a:xfrm>
            <a:off x="4597651" y="2520574"/>
            <a:ext cx="822461"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8" name="Arrow: Right 17">
            <a:extLst>
              <a:ext uri="{FF2B5EF4-FFF2-40B4-BE49-F238E27FC236}">
                <a16:creationId xmlns:a16="http://schemas.microsoft.com/office/drawing/2014/main" id="{CAB12120-2FF1-4236-4502-97ACFC725B4D}"/>
              </a:ext>
            </a:extLst>
          </p:cNvPr>
          <p:cNvSpPr/>
          <p:nvPr/>
        </p:nvSpPr>
        <p:spPr>
          <a:xfrm>
            <a:off x="4597651" y="2781538"/>
            <a:ext cx="822461"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9" name="Arrow: Right 18">
            <a:extLst>
              <a:ext uri="{FF2B5EF4-FFF2-40B4-BE49-F238E27FC236}">
                <a16:creationId xmlns:a16="http://schemas.microsoft.com/office/drawing/2014/main" id="{FAC1D73C-F5B9-E123-70BC-F85D7B6B2705}"/>
              </a:ext>
            </a:extLst>
          </p:cNvPr>
          <p:cNvSpPr/>
          <p:nvPr/>
        </p:nvSpPr>
        <p:spPr>
          <a:xfrm>
            <a:off x="4597650" y="3054999"/>
            <a:ext cx="822461"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20" name="Arrow: Right 19">
            <a:extLst>
              <a:ext uri="{FF2B5EF4-FFF2-40B4-BE49-F238E27FC236}">
                <a16:creationId xmlns:a16="http://schemas.microsoft.com/office/drawing/2014/main" id="{009C2612-7CE5-00A8-C3F8-9CFF35C3C0AA}"/>
              </a:ext>
            </a:extLst>
          </p:cNvPr>
          <p:cNvSpPr/>
          <p:nvPr/>
        </p:nvSpPr>
        <p:spPr>
          <a:xfrm>
            <a:off x="4597650" y="3343342"/>
            <a:ext cx="822461" cy="10581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22" name="TextBox 21">
            <a:extLst>
              <a:ext uri="{FF2B5EF4-FFF2-40B4-BE49-F238E27FC236}">
                <a16:creationId xmlns:a16="http://schemas.microsoft.com/office/drawing/2014/main" id="{284ACC91-201F-993F-4E8C-A46FCBCFE3F4}"/>
              </a:ext>
            </a:extLst>
          </p:cNvPr>
          <p:cNvSpPr txBox="1"/>
          <p:nvPr/>
        </p:nvSpPr>
        <p:spPr>
          <a:xfrm>
            <a:off x="393570" y="2520574"/>
            <a:ext cx="2933022" cy="292388"/>
          </a:xfrm>
          <a:prstGeom prst="rect">
            <a:avLst/>
          </a:prstGeom>
          <a:noFill/>
        </p:spPr>
        <p:txBody>
          <a:bodyPr wrap="square">
            <a:spAutoFit/>
          </a:bodyPr>
          <a:lstStyle/>
          <a:p>
            <a:r>
              <a:rPr lang="en-US" sz="1300" b="1" dirty="0" err="1">
                <a:latin typeface="Times New Roman" panose="02020603050405020304" pitchFamily="18" charset="0"/>
                <a:cs typeface="Times New Roman" panose="02020603050405020304" pitchFamily="18" charset="0"/>
              </a:rPr>
              <a:t>Một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số</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quy</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tắc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của</a:t>
            </a:r>
            <a:r>
              <a:rPr lang="en-US" sz="1300" b="1" dirty="0">
                <a:latin typeface="Times New Roman" panose="02020603050405020304" pitchFamily="18" charset="0"/>
                <a:cs typeface="Times New Roman" panose="02020603050405020304" pitchFamily="18" charset="0"/>
              </a:rPr>
              <a:t> Porter’s stemmer</a:t>
            </a:r>
          </a:p>
        </p:txBody>
      </p:sp>
    </p:spTree>
    <p:extLst>
      <p:ext uri="{BB962C8B-B14F-4D97-AF65-F5344CB8AC3E}">
        <p14:creationId xmlns:p14="http://schemas.microsoft.com/office/powerpoint/2010/main" val="7374639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15</a:t>
            </a: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6" name="Picture 5">
            <a:extLst>
              <a:ext uri="{FF2B5EF4-FFF2-40B4-BE49-F238E27FC236}">
                <a16:creationId xmlns:a16="http://schemas.microsoft.com/office/drawing/2014/main" id="{0CD33C7B-F9C7-E53A-CE00-28C47AAFCC79}"/>
              </a:ext>
            </a:extLst>
          </p:cNvPr>
          <p:cNvPicPr>
            <a:picLocks noChangeAspect="1"/>
          </p:cNvPicPr>
          <p:nvPr/>
        </p:nvPicPr>
        <p:blipFill>
          <a:blip r:embed="rId5"/>
          <a:stretch>
            <a:fillRect/>
          </a:stretch>
        </p:blipFill>
        <p:spPr>
          <a:xfrm>
            <a:off x="719999" y="356635"/>
            <a:ext cx="2872877" cy="2828509"/>
          </a:xfrm>
          <a:prstGeom prst="rect">
            <a:avLst/>
          </a:prstGeom>
        </p:spPr>
      </p:pic>
      <p:pic>
        <p:nvPicPr>
          <p:cNvPr id="8" name="Picture 7">
            <a:extLst>
              <a:ext uri="{FF2B5EF4-FFF2-40B4-BE49-F238E27FC236}">
                <a16:creationId xmlns:a16="http://schemas.microsoft.com/office/drawing/2014/main" id="{3514678D-EDB1-E4B5-A154-F41BBE8CCFB9}"/>
              </a:ext>
            </a:extLst>
          </p:cNvPr>
          <p:cNvPicPr>
            <a:picLocks noChangeAspect="1"/>
          </p:cNvPicPr>
          <p:nvPr/>
        </p:nvPicPr>
        <p:blipFill>
          <a:blip r:embed="rId6"/>
          <a:stretch>
            <a:fillRect/>
          </a:stretch>
        </p:blipFill>
        <p:spPr>
          <a:xfrm>
            <a:off x="5375989" y="356635"/>
            <a:ext cx="2992581" cy="2828510"/>
          </a:xfrm>
          <a:prstGeom prst="rect">
            <a:avLst/>
          </a:prstGeom>
        </p:spPr>
      </p:pic>
      <p:sp>
        <p:nvSpPr>
          <p:cNvPr id="10" name="TextBox 9">
            <a:extLst>
              <a:ext uri="{FF2B5EF4-FFF2-40B4-BE49-F238E27FC236}">
                <a16:creationId xmlns:a16="http://schemas.microsoft.com/office/drawing/2014/main" id="{E782F392-B33C-C124-3012-7573D740A9CA}"/>
              </a:ext>
            </a:extLst>
          </p:cNvPr>
          <p:cNvSpPr txBox="1"/>
          <p:nvPr/>
        </p:nvSpPr>
        <p:spPr>
          <a:xfrm>
            <a:off x="1835137" y="3296718"/>
            <a:ext cx="772200"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Spam</a:t>
            </a:r>
            <a:endParaRPr lang="en-US" dirty="0"/>
          </a:p>
        </p:txBody>
      </p:sp>
      <p:sp>
        <p:nvSpPr>
          <p:cNvPr id="12" name="TextBox 11">
            <a:extLst>
              <a:ext uri="{FF2B5EF4-FFF2-40B4-BE49-F238E27FC236}">
                <a16:creationId xmlns:a16="http://schemas.microsoft.com/office/drawing/2014/main" id="{E809AD62-7A69-C80B-9064-AECD1BFF3EA3}"/>
              </a:ext>
            </a:extLst>
          </p:cNvPr>
          <p:cNvSpPr txBox="1"/>
          <p:nvPr/>
        </p:nvSpPr>
        <p:spPr>
          <a:xfrm>
            <a:off x="6872279" y="3296717"/>
            <a:ext cx="714600"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Ham</a:t>
            </a:r>
          </a:p>
        </p:txBody>
      </p:sp>
    </p:spTree>
    <p:extLst>
      <p:ext uri="{BB962C8B-B14F-4D97-AF65-F5344CB8AC3E}">
        <p14:creationId xmlns:p14="http://schemas.microsoft.com/office/powerpoint/2010/main" val="13092378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a:t>
            </a: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
        <p:nvSpPr>
          <p:cNvPr id="9" name="TextBox 8">
            <a:extLst>
              <a:ext uri="{FF2B5EF4-FFF2-40B4-BE49-F238E27FC236}">
                <a16:creationId xmlns:a16="http://schemas.microsoft.com/office/drawing/2014/main" id="{B530E6CA-01EE-2A6C-4793-FED23C514591}"/>
              </a:ext>
            </a:extLst>
          </p:cNvPr>
          <p:cNvSpPr txBox="1"/>
          <p:nvPr/>
        </p:nvSpPr>
        <p:spPr>
          <a:xfrm>
            <a:off x="1704600" y="3507620"/>
            <a:ext cx="815400"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Spam</a:t>
            </a:r>
          </a:p>
        </p:txBody>
      </p:sp>
      <p:sp>
        <p:nvSpPr>
          <p:cNvPr id="14" name="TextBox 13">
            <a:extLst>
              <a:ext uri="{FF2B5EF4-FFF2-40B4-BE49-F238E27FC236}">
                <a16:creationId xmlns:a16="http://schemas.microsoft.com/office/drawing/2014/main" id="{3F2BE5CE-16D5-A5EA-2B02-093B7A903DE6}"/>
              </a:ext>
            </a:extLst>
          </p:cNvPr>
          <p:cNvSpPr txBox="1"/>
          <p:nvPr/>
        </p:nvSpPr>
        <p:spPr>
          <a:xfrm>
            <a:off x="6450303" y="3488346"/>
            <a:ext cx="707400"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Ham</a:t>
            </a:r>
          </a:p>
        </p:txBody>
      </p:sp>
      <p:pic>
        <p:nvPicPr>
          <p:cNvPr id="3074" name="Picture 2" descr="Không có mô tả.">
            <a:extLst>
              <a:ext uri="{FF2B5EF4-FFF2-40B4-BE49-F238E27FC236}">
                <a16:creationId xmlns:a16="http://schemas.microsoft.com/office/drawing/2014/main" id="{3580CA25-ECBD-2046-4D4A-F23114A1E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51" y="346975"/>
            <a:ext cx="3606105" cy="30577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hông có mô tả.">
            <a:extLst>
              <a:ext uri="{FF2B5EF4-FFF2-40B4-BE49-F238E27FC236}">
                <a16:creationId xmlns:a16="http://schemas.microsoft.com/office/drawing/2014/main" id="{BEC4B5EA-8E32-B8F9-A612-87098C976E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948" y="346975"/>
            <a:ext cx="3671052" cy="305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4358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53355" y="304428"/>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Text Embedding</a:t>
            </a:r>
            <a:endParaRPr lang="en-US" sz="1600" b="1" dirty="0">
              <a:effectLst>
                <a:outerShdw blurRad="38100" dist="38100" dir="2700000" algn="tl">
                  <a:srgbClr val="000000">
                    <a:alpha val="43137"/>
                  </a:srgbClr>
                </a:outerShdw>
              </a:effectLst>
              <a:latin typeface="VNI-Times"/>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17</a:t>
            </a:r>
          </a:p>
        </p:txBody>
      </p:sp>
      <p:sp>
        <p:nvSpPr>
          <p:cNvPr id="3" name="TextBox 2">
            <a:extLst>
              <a:ext uri="{FF2B5EF4-FFF2-40B4-BE49-F238E27FC236}">
                <a16:creationId xmlns:a16="http://schemas.microsoft.com/office/drawing/2014/main" id="{1D8CA448-35F8-A5B0-9F83-FB9C8FD87A85}"/>
              </a:ext>
            </a:extLst>
          </p:cNvPr>
          <p:cNvSpPr txBox="1"/>
          <p:nvPr/>
        </p:nvSpPr>
        <p:spPr>
          <a:xfrm>
            <a:off x="393570" y="766141"/>
            <a:ext cx="8282429" cy="2962158"/>
          </a:xfrm>
          <a:prstGeom prst="rect">
            <a:avLst/>
          </a:prstGeom>
          <a:noFill/>
        </p:spPr>
        <p:txBody>
          <a:bodyPr wrap="square" rtlCol="0">
            <a:spAutoFit/>
          </a:bodyPr>
          <a:lstStyle/>
          <a:p>
            <a:pPr marR="0" lvl="0" algn="just">
              <a:lnSpc>
                <a:spcPct val="150000"/>
              </a:lnSpc>
              <a:spcBef>
                <a:spcPts val="0"/>
              </a:spcBef>
              <a:spcAft>
                <a:spcPts val="0"/>
              </a:spcAft>
            </a:pPr>
            <a:r>
              <a:rPr lang="en-US" b="1" u="none" strike="noStrike"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Text embedding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vector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chiều</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just">
              <a:lnSpc>
                <a:spcPct val="150000"/>
              </a:lnSpc>
              <a:spcBef>
                <a:spcPts val="0"/>
              </a:spcBef>
              <a:spcAft>
                <a:spcPts val="0"/>
              </a:spcAft>
            </a:pP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2. </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Các vect</a:t>
            </a:r>
            <a:r>
              <a:rPr lang="en-US" dirty="0">
                <a:latin typeface="Times New Roman" panose="02020603050405020304" pitchFamily="18" charset="0"/>
                <a:ea typeface="Calibri" panose="020F0502020204030204" pitchFamily="34" charset="0"/>
                <a:cs typeface="Times New Roman" panose="02020603050405020304" pitchFamily="18" charset="0"/>
              </a:rPr>
              <a:t>ơ</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số này được tạo ra từ các thuật toán biểu diễn từ</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ví dụ như các thuật toán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Word2Vec, GloVe, FastText, TF-IDF</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just">
              <a:lnSpc>
                <a:spcPct val="150000"/>
              </a:lnSpc>
              <a:spcBef>
                <a:spcPts val="0"/>
              </a:spcBef>
              <a:spcAft>
                <a:spcPts val="0"/>
              </a:spcAft>
            </a:pP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en-US" b="1" u="none" strike="noStrike" dirty="0">
                <a:effectLst/>
                <a:latin typeface="Times New Roman" panose="02020603050405020304" pitchFamily="18" charset="0"/>
                <a:ea typeface="Calibri" panose="020F0502020204030204" pitchFamily="34" charset="0"/>
                <a:cs typeface="Times New Roman" panose="02020603050405020304" pitchFamily="18" charset="0"/>
              </a:rPr>
              <a:t>3.</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Các vector số được xây dựng để có khoảng cách và hình dạng tương tự giữa các từ mang nghĩa tương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Nhờ vậy, các từ được biểu diễn bằng các vector số này có thể được sử dụng để phân tích ngữ nghĩa của câu hoặc văn bản.</a:t>
            </a: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Tree>
    <p:extLst>
      <p:ext uri="{BB962C8B-B14F-4D97-AF65-F5344CB8AC3E}">
        <p14:creationId xmlns:p14="http://schemas.microsoft.com/office/powerpoint/2010/main" val="24544282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oogle Shape;311;p35">
            <a:extLst>
              <a:ext uri="{FF2B5EF4-FFF2-40B4-BE49-F238E27FC236}">
                <a16:creationId xmlns:a16="http://schemas.microsoft.com/office/drawing/2014/main" id="{F16E221A-6CE9-F191-A1BE-07F70F90448F}"/>
              </a:ext>
            </a:extLst>
          </p:cNvPr>
          <p:cNvGrpSpPr/>
          <p:nvPr/>
        </p:nvGrpSpPr>
        <p:grpSpPr>
          <a:xfrm>
            <a:off x="248819" y="430385"/>
            <a:ext cx="2783232" cy="1280214"/>
            <a:chOff x="1036250" y="238125"/>
            <a:chExt cx="3015050" cy="1447387"/>
          </a:xfrm>
        </p:grpSpPr>
        <p:sp>
          <p:nvSpPr>
            <p:cNvPr id="3" name="Google Shape;312;p35">
              <a:extLst>
                <a:ext uri="{FF2B5EF4-FFF2-40B4-BE49-F238E27FC236}">
                  <a16:creationId xmlns:a16="http://schemas.microsoft.com/office/drawing/2014/main" id="{B9FAB09B-D296-E850-7995-3BF682F6646F}"/>
                </a:ext>
              </a:extLst>
            </p:cNvPr>
            <p:cNvSpPr/>
            <p:nvPr/>
          </p:nvSpPr>
          <p:spPr>
            <a:xfrm>
              <a:off x="1036250" y="382237"/>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4" name="Google Shape;313;p35">
              <a:extLst>
                <a:ext uri="{FF2B5EF4-FFF2-40B4-BE49-F238E27FC236}">
                  <a16:creationId xmlns:a16="http://schemas.microsoft.com/office/drawing/2014/main" id="{DE005B10-786B-6139-88A7-CF01F3130DFC}"/>
                </a:ext>
              </a:extLst>
            </p:cNvPr>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311;p35">
            <a:extLst>
              <a:ext uri="{FF2B5EF4-FFF2-40B4-BE49-F238E27FC236}">
                <a16:creationId xmlns:a16="http://schemas.microsoft.com/office/drawing/2014/main" id="{BC83F660-15E7-85D8-B369-D824C48AA58C}"/>
              </a:ext>
            </a:extLst>
          </p:cNvPr>
          <p:cNvGrpSpPr/>
          <p:nvPr/>
        </p:nvGrpSpPr>
        <p:grpSpPr>
          <a:xfrm>
            <a:off x="272276" y="3546438"/>
            <a:ext cx="2736320" cy="1280214"/>
            <a:chOff x="1036250" y="238125"/>
            <a:chExt cx="3015050" cy="1447387"/>
          </a:xfrm>
        </p:grpSpPr>
        <p:sp>
          <p:nvSpPr>
            <p:cNvPr id="12" name="Google Shape;312;p35">
              <a:extLst>
                <a:ext uri="{FF2B5EF4-FFF2-40B4-BE49-F238E27FC236}">
                  <a16:creationId xmlns:a16="http://schemas.microsoft.com/office/drawing/2014/main" id="{2263088A-5122-ADC9-9C33-F056B9C85AFC}"/>
                </a:ext>
              </a:extLst>
            </p:cNvPr>
            <p:cNvSpPr/>
            <p:nvPr/>
          </p:nvSpPr>
          <p:spPr>
            <a:xfrm>
              <a:off x="1036250" y="382237"/>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13" name="Google Shape;313;p35">
              <a:extLst>
                <a:ext uri="{FF2B5EF4-FFF2-40B4-BE49-F238E27FC236}">
                  <a16:creationId xmlns:a16="http://schemas.microsoft.com/office/drawing/2014/main" id="{66F77BD6-C5AA-F0C3-3D66-9C17EDD3C6FA}"/>
                </a:ext>
              </a:extLst>
            </p:cNvPr>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314;p35">
            <a:extLst>
              <a:ext uri="{FF2B5EF4-FFF2-40B4-BE49-F238E27FC236}">
                <a16:creationId xmlns:a16="http://schemas.microsoft.com/office/drawing/2014/main" id="{E4DFDCFB-3DE8-C79B-9FDE-DE6B8D61957D}"/>
              </a:ext>
            </a:extLst>
          </p:cNvPr>
          <p:cNvSpPr/>
          <p:nvPr/>
        </p:nvSpPr>
        <p:spPr>
          <a:xfrm>
            <a:off x="105731" y="128162"/>
            <a:ext cx="700500" cy="7005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14;p35">
            <a:extLst>
              <a:ext uri="{FF2B5EF4-FFF2-40B4-BE49-F238E27FC236}">
                <a16:creationId xmlns:a16="http://schemas.microsoft.com/office/drawing/2014/main" id="{0F1EA0B3-3A65-8364-BDD8-F065A1A91B21}"/>
              </a:ext>
            </a:extLst>
          </p:cNvPr>
          <p:cNvSpPr/>
          <p:nvPr/>
        </p:nvSpPr>
        <p:spPr>
          <a:xfrm>
            <a:off x="179673" y="3258184"/>
            <a:ext cx="700500" cy="7005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8;p35">
            <a:extLst>
              <a:ext uri="{FF2B5EF4-FFF2-40B4-BE49-F238E27FC236}">
                <a16:creationId xmlns:a16="http://schemas.microsoft.com/office/drawing/2014/main" id="{577B867B-511F-2BAD-FE18-01FE08E436E3}"/>
              </a:ext>
            </a:extLst>
          </p:cNvPr>
          <p:cNvSpPr txBox="1">
            <a:spLocks/>
          </p:cNvSpPr>
          <p:nvPr/>
        </p:nvSpPr>
        <p:spPr>
          <a:xfrm>
            <a:off x="105731" y="-67147"/>
            <a:ext cx="700500" cy="96714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latin typeface="Sitka Display Semibold" pitchFamily="2" charset="0"/>
              </a:rPr>
              <a:t>01</a:t>
            </a:r>
          </a:p>
        </p:txBody>
      </p:sp>
      <p:sp>
        <p:nvSpPr>
          <p:cNvPr id="21" name="Google Shape;318;p35">
            <a:extLst>
              <a:ext uri="{FF2B5EF4-FFF2-40B4-BE49-F238E27FC236}">
                <a16:creationId xmlns:a16="http://schemas.microsoft.com/office/drawing/2014/main" id="{07187463-45DA-51A3-A9E8-769A1E4C25CA}"/>
              </a:ext>
            </a:extLst>
          </p:cNvPr>
          <p:cNvSpPr txBox="1">
            <a:spLocks/>
          </p:cNvSpPr>
          <p:nvPr/>
        </p:nvSpPr>
        <p:spPr>
          <a:xfrm>
            <a:off x="179673" y="3015221"/>
            <a:ext cx="700500" cy="1080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latin typeface="Sitka Display Semibold" pitchFamily="2" charset="0"/>
              </a:rPr>
              <a:t>02</a:t>
            </a:r>
          </a:p>
        </p:txBody>
      </p:sp>
      <p:sp>
        <p:nvSpPr>
          <p:cNvPr id="22" name="Google Shape;175;p35">
            <a:extLst>
              <a:ext uri="{FF2B5EF4-FFF2-40B4-BE49-F238E27FC236}">
                <a16:creationId xmlns:a16="http://schemas.microsoft.com/office/drawing/2014/main" id="{126F1152-4BB6-C591-17DA-C0FD071E1211}"/>
              </a:ext>
            </a:extLst>
          </p:cNvPr>
          <p:cNvSpPr txBox="1">
            <a:spLocks/>
          </p:cNvSpPr>
          <p:nvPr/>
        </p:nvSpPr>
        <p:spPr>
          <a:xfrm>
            <a:off x="272276" y="910478"/>
            <a:ext cx="2783231" cy="8767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b="1" dirty="0">
                <a:latin typeface="Sitka Display Semibold" pitchFamily="2" charset="0"/>
              </a:rPr>
              <a:t>ĐẶT VẤN ĐỀ</a:t>
            </a:r>
          </a:p>
        </p:txBody>
      </p:sp>
      <p:sp>
        <p:nvSpPr>
          <p:cNvPr id="23" name="Google Shape;179;p35">
            <a:extLst>
              <a:ext uri="{FF2B5EF4-FFF2-40B4-BE49-F238E27FC236}">
                <a16:creationId xmlns:a16="http://schemas.microsoft.com/office/drawing/2014/main" id="{8D03A1C0-77DF-A662-258B-A55A02CD18E2}"/>
              </a:ext>
            </a:extLst>
          </p:cNvPr>
          <p:cNvSpPr txBox="1">
            <a:spLocks/>
          </p:cNvSpPr>
          <p:nvPr/>
        </p:nvSpPr>
        <p:spPr>
          <a:xfrm>
            <a:off x="203128" y="4035004"/>
            <a:ext cx="2874613" cy="6024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b="1" dirty="0">
                <a:latin typeface="Sitka Display Semibold" pitchFamily="2" charset="0"/>
              </a:rPr>
              <a:t>TIỀN XỬ LÝ DỮ LIỆU</a:t>
            </a:r>
          </a:p>
        </p:txBody>
      </p:sp>
      <p:sp>
        <p:nvSpPr>
          <p:cNvPr id="33" name="Rectangle: Diagonal Corners Snipped 32">
            <a:extLst>
              <a:ext uri="{FF2B5EF4-FFF2-40B4-BE49-F238E27FC236}">
                <a16:creationId xmlns:a16="http://schemas.microsoft.com/office/drawing/2014/main" id="{AE59B93F-04F2-5BAE-CF79-7DDE94C73704}"/>
              </a:ext>
            </a:extLst>
          </p:cNvPr>
          <p:cNvSpPr/>
          <p:nvPr/>
        </p:nvSpPr>
        <p:spPr>
          <a:xfrm>
            <a:off x="3096315" y="2097565"/>
            <a:ext cx="2666029" cy="948370"/>
          </a:xfrm>
          <a:prstGeom prst="snip2Diag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0171F1A-AEFC-375D-2E4D-87DB9C70ADE2}"/>
              </a:ext>
            </a:extLst>
          </p:cNvPr>
          <p:cNvSpPr txBox="1"/>
          <p:nvPr/>
        </p:nvSpPr>
        <p:spPr>
          <a:xfrm>
            <a:off x="3301490" y="2233926"/>
            <a:ext cx="2541020"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Sitka Display Semibold" pitchFamily="2" charset="0"/>
              </a:rPr>
              <a:t>NỘI DUNG</a:t>
            </a:r>
          </a:p>
        </p:txBody>
      </p:sp>
      <p:grpSp>
        <p:nvGrpSpPr>
          <p:cNvPr id="15" name="Google Shape;311;p35">
            <a:extLst>
              <a:ext uri="{FF2B5EF4-FFF2-40B4-BE49-F238E27FC236}">
                <a16:creationId xmlns:a16="http://schemas.microsoft.com/office/drawing/2014/main" id="{FA88F903-1A3E-56A7-28C1-A34A87910BD0}"/>
              </a:ext>
            </a:extLst>
          </p:cNvPr>
          <p:cNvGrpSpPr/>
          <p:nvPr/>
        </p:nvGrpSpPr>
        <p:grpSpPr>
          <a:xfrm>
            <a:off x="5979310" y="440710"/>
            <a:ext cx="2845959" cy="1280214"/>
            <a:chOff x="1036250" y="238125"/>
            <a:chExt cx="3015050" cy="1447387"/>
          </a:xfrm>
        </p:grpSpPr>
        <p:sp>
          <p:nvSpPr>
            <p:cNvPr id="19" name="Google Shape;312;p35">
              <a:extLst>
                <a:ext uri="{FF2B5EF4-FFF2-40B4-BE49-F238E27FC236}">
                  <a16:creationId xmlns:a16="http://schemas.microsoft.com/office/drawing/2014/main" id="{5617245B-1F52-2599-6C5E-D718B892F331}"/>
                </a:ext>
              </a:extLst>
            </p:cNvPr>
            <p:cNvSpPr/>
            <p:nvPr/>
          </p:nvSpPr>
          <p:spPr>
            <a:xfrm>
              <a:off x="1036250" y="382237"/>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25" name="Google Shape;313;p35">
              <a:extLst>
                <a:ext uri="{FF2B5EF4-FFF2-40B4-BE49-F238E27FC236}">
                  <a16:creationId xmlns:a16="http://schemas.microsoft.com/office/drawing/2014/main" id="{E2D97330-B9D9-82B4-2387-25CA8B5E17EC}"/>
                </a:ext>
              </a:extLst>
            </p:cNvPr>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314;p35">
            <a:extLst>
              <a:ext uri="{FF2B5EF4-FFF2-40B4-BE49-F238E27FC236}">
                <a16:creationId xmlns:a16="http://schemas.microsoft.com/office/drawing/2014/main" id="{E6CFD6BE-6FD3-6D00-8A60-557C5B6FA8B7}"/>
              </a:ext>
            </a:extLst>
          </p:cNvPr>
          <p:cNvSpPr/>
          <p:nvPr/>
        </p:nvSpPr>
        <p:spPr>
          <a:xfrm>
            <a:off x="5734439" y="181521"/>
            <a:ext cx="700500" cy="7005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TextBox 26">
            <a:extLst>
              <a:ext uri="{FF2B5EF4-FFF2-40B4-BE49-F238E27FC236}">
                <a16:creationId xmlns:a16="http://schemas.microsoft.com/office/drawing/2014/main" id="{08136280-AE81-B021-6AA3-1395AF7C1D81}"/>
              </a:ext>
            </a:extLst>
          </p:cNvPr>
          <p:cNvSpPr txBox="1"/>
          <p:nvPr/>
        </p:nvSpPr>
        <p:spPr>
          <a:xfrm>
            <a:off x="5790249" y="163485"/>
            <a:ext cx="644690" cy="553998"/>
          </a:xfrm>
          <a:prstGeom prst="rect">
            <a:avLst/>
          </a:prstGeom>
          <a:noFill/>
        </p:spPr>
        <p:txBody>
          <a:bodyPr wrap="square" rtlCol="0">
            <a:spAutoFit/>
          </a:bodyPr>
          <a:lstStyle/>
          <a:p>
            <a:r>
              <a:rPr lang="en-US" sz="3000" dirty="0">
                <a:latin typeface="Sitka Display Semibold" pitchFamily="2" charset="0"/>
              </a:rPr>
              <a:t>03</a:t>
            </a:r>
          </a:p>
        </p:txBody>
      </p:sp>
      <p:sp>
        <p:nvSpPr>
          <p:cNvPr id="28" name="TextBox 27">
            <a:extLst>
              <a:ext uri="{FF2B5EF4-FFF2-40B4-BE49-F238E27FC236}">
                <a16:creationId xmlns:a16="http://schemas.microsoft.com/office/drawing/2014/main" id="{2B9964CB-FDA4-6F11-7C31-F3FE45BF4DED}"/>
              </a:ext>
            </a:extLst>
          </p:cNvPr>
          <p:cNvSpPr txBox="1"/>
          <p:nvPr/>
        </p:nvSpPr>
        <p:spPr>
          <a:xfrm>
            <a:off x="6042702" y="1013148"/>
            <a:ext cx="2923200" cy="430887"/>
          </a:xfrm>
          <a:prstGeom prst="rect">
            <a:avLst/>
          </a:prstGeom>
          <a:noFill/>
        </p:spPr>
        <p:txBody>
          <a:bodyPr wrap="square" rtlCol="0">
            <a:spAutoFit/>
          </a:bodyPr>
          <a:lstStyle/>
          <a:p>
            <a:r>
              <a:rPr lang="en-US" sz="2200" dirty="0">
                <a:latin typeface="Sitka Display Semibold" pitchFamily="2" charset="0"/>
              </a:rPr>
              <a:t>XÂY DỰNG MÔ HÌNH</a:t>
            </a:r>
          </a:p>
        </p:txBody>
      </p:sp>
      <p:grpSp>
        <p:nvGrpSpPr>
          <p:cNvPr id="30" name="Google Shape;311;p35">
            <a:extLst>
              <a:ext uri="{FF2B5EF4-FFF2-40B4-BE49-F238E27FC236}">
                <a16:creationId xmlns:a16="http://schemas.microsoft.com/office/drawing/2014/main" id="{236D4768-D2A1-341B-0615-6EEC7E2B30A8}"/>
              </a:ext>
            </a:extLst>
          </p:cNvPr>
          <p:cNvGrpSpPr/>
          <p:nvPr/>
        </p:nvGrpSpPr>
        <p:grpSpPr>
          <a:xfrm>
            <a:off x="5979309" y="3546438"/>
            <a:ext cx="2845959" cy="1280214"/>
            <a:chOff x="1036250" y="238125"/>
            <a:chExt cx="3015050" cy="1447387"/>
          </a:xfrm>
        </p:grpSpPr>
        <p:sp>
          <p:nvSpPr>
            <p:cNvPr id="34" name="Google Shape;312;p35">
              <a:extLst>
                <a:ext uri="{FF2B5EF4-FFF2-40B4-BE49-F238E27FC236}">
                  <a16:creationId xmlns:a16="http://schemas.microsoft.com/office/drawing/2014/main" id="{54F7D86A-917A-86AA-4603-459A568F80DF}"/>
                </a:ext>
              </a:extLst>
            </p:cNvPr>
            <p:cNvSpPr/>
            <p:nvPr/>
          </p:nvSpPr>
          <p:spPr>
            <a:xfrm>
              <a:off x="1036250" y="382237"/>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36" name="Google Shape;313;p35">
              <a:extLst>
                <a:ext uri="{FF2B5EF4-FFF2-40B4-BE49-F238E27FC236}">
                  <a16:creationId xmlns:a16="http://schemas.microsoft.com/office/drawing/2014/main" id="{15BBE00D-F825-F658-AE2C-42088182D47D}"/>
                </a:ext>
              </a:extLst>
            </p:cNvPr>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14;p35">
            <a:extLst>
              <a:ext uri="{FF2B5EF4-FFF2-40B4-BE49-F238E27FC236}">
                <a16:creationId xmlns:a16="http://schemas.microsoft.com/office/drawing/2014/main" id="{9CD3BDDE-9C4B-CAC1-F5FF-86E2F39AE502}"/>
              </a:ext>
            </a:extLst>
          </p:cNvPr>
          <p:cNvSpPr/>
          <p:nvPr/>
        </p:nvSpPr>
        <p:spPr>
          <a:xfrm>
            <a:off x="5762344" y="3360910"/>
            <a:ext cx="700500" cy="7005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TextBox 37">
            <a:extLst>
              <a:ext uri="{FF2B5EF4-FFF2-40B4-BE49-F238E27FC236}">
                <a16:creationId xmlns:a16="http://schemas.microsoft.com/office/drawing/2014/main" id="{270D838B-48DB-2181-1FF5-E02EE1A01BD5}"/>
              </a:ext>
            </a:extLst>
          </p:cNvPr>
          <p:cNvSpPr txBox="1"/>
          <p:nvPr/>
        </p:nvSpPr>
        <p:spPr>
          <a:xfrm>
            <a:off x="5796625" y="3360910"/>
            <a:ext cx="638314" cy="553998"/>
          </a:xfrm>
          <a:prstGeom prst="rect">
            <a:avLst/>
          </a:prstGeom>
          <a:noFill/>
        </p:spPr>
        <p:txBody>
          <a:bodyPr wrap="square" rtlCol="0">
            <a:spAutoFit/>
          </a:bodyPr>
          <a:lstStyle/>
          <a:p>
            <a:r>
              <a:rPr lang="en-US" sz="3000" dirty="0">
                <a:latin typeface="Sitka Display Semibold" pitchFamily="2" charset="0"/>
              </a:rPr>
              <a:t>04</a:t>
            </a:r>
          </a:p>
        </p:txBody>
      </p:sp>
      <p:sp>
        <p:nvSpPr>
          <p:cNvPr id="39" name="TextBox 38">
            <a:extLst>
              <a:ext uri="{FF2B5EF4-FFF2-40B4-BE49-F238E27FC236}">
                <a16:creationId xmlns:a16="http://schemas.microsoft.com/office/drawing/2014/main" id="{3F00C68F-C2E5-611F-51C9-012519D57571}"/>
              </a:ext>
            </a:extLst>
          </p:cNvPr>
          <p:cNvSpPr txBox="1"/>
          <p:nvPr/>
        </p:nvSpPr>
        <p:spPr>
          <a:xfrm>
            <a:off x="6377339" y="4095912"/>
            <a:ext cx="2253927" cy="430887"/>
          </a:xfrm>
          <a:prstGeom prst="rect">
            <a:avLst/>
          </a:prstGeom>
          <a:noFill/>
        </p:spPr>
        <p:txBody>
          <a:bodyPr wrap="square" rtlCol="0">
            <a:spAutoFit/>
          </a:bodyPr>
          <a:lstStyle/>
          <a:p>
            <a:r>
              <a:rPr lang="en-US" sz="2200" dirty="0">
                <a:latin typeface="Sitka Display Semibold" pitchFamily="2" charset="0"/>
              </a:rPr>
              <a:t>THỰC NGHIỆM</a:t>
            </a:r>
          </a:p>
        </p:txBody>
      </p:sp>
    </p:spTree>
    <p:extLst>
      <p:ext uri="{BB962C8B-B14F-4D97-AF65-F5344CB8AC3E}">
        <p14:creationId xmlns:p14="http://schemas.microsoft.com/office/powerpoint/2010/main" val="2625268287"/>
      </p:ext>
    </p:extLst>
  </p:cSld>
  <p:clrMapOvr>
    <a:masterClrMapping/>
  </p:clrMapOvr>
  <p:transition spd="slow">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53355" y="304428"/>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TF-IDF</a:t>
            </a: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52865"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a:t>
            </a:r>
          </a:p>
        </p:txBody>
      </p:sp>
      <p:sp>
        <p:nvSpPr>
          <p:cNvPr id="3" name="TextBox 2">
            <a:extLst>
              <a:ext uri="{FF2B5EF4-FFF2-40B4-BE49-F238E27FC236}">
                <a16:creationId xmlns:a16="http://schemas.microsoft.com/office/drawing/2014/main" id="{1D8CA448-35F8-A5B0-9F83-FB9C8FD87A85}"/>
              </a:ext>
            </a:extLst>
          </p:cNvPr>
          <p:cNvSpPr txBox="1"/>
          <p:nvPr/>
        </p:nvSpPr>
        <p:spPr>
          <a:xfrm>
            <a:off x="393570" y="685349"/>
            <a:ext cx="8282429" cy="3042949"/>
          </a:xfrm>
          <a:prstGeom prst="rect">
            <a:avLst/>
          </a:prstGeom>
          <a:noFill/>
        </p:spPr>
        <p:txBody>
          <a:bodyPr wrap="square" rtlCol="0">
            <a:spAutoFit/>
          </a:bodyPr>
          <a:lstStyle/>
          <a:p>
            <a:pPr marR="0" lvl="0" algn="just">
              <a:lnSpc>
                <a:spcPct val="200000"/>
              </a:lnSpc>
              <a:spcBef>
                <a:spcPts val="0"/>
              </a:spcBef>
              <a:spcAft>
                <a:spcPts val="0"/>
              </a:spcAft>
            </a:pPr>
            <a:r>
              <a:rPr lang="en-US" b="1" u="none" strike="noStrike"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TF-IDF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Term Frequency-Inverse Document Frequency.​​​​</a:t>
            </a:r>
          </a:p>
          <a:p>
            <a:pPr marR="0" lvl="0" algn="just">
              <a:lnSpc>
                <a:spcPct val="200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2. </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Phương pháp đánh giá độ quan trọng của một từ dựa trên tần suất xuất hiện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và tần suất xuất hiện trong </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dữ liệu​.</a:t>
            </a: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200000"/>
              </a:lnSpc>
              <a:spcBef>
                <a:spcPts val="0"/>
              </a:spcBef>
              <a:spcAft>
                <a:spcPts val="0"/>
              </a:spcAft>
            </a:pPr>
            <a:r>
              <a:rPr lang="en-US" b="1" u="none" strike="noStrike" dirty="0">
                <a:effectLst/>
                <a:latin typeface="Times New Roman" panose="02020603050405020304" pitchFamily="18" charset="0"/>
                <a:ea typeface="Calibri" panose="020F0502020204030204" pitchFamily="34" charset="0"/>
                <a:cs typeface="Times New Roman" panose="02020603050405020304" pitchFamily="18" charset="0"/>
              </a:rPr>
              <a:t>3.</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Term Frequency (</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T</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ần s</a:t>
            </a:r>
            <a:r>
              <a:rPr lang="en-US" u="none" strike="noStrike" dirty="0" err="1">
                <a:effectLst/>
                <a:latin typeface="Times New Roman" panose="02020603050405020304" pitchFamily="18" charset="0"/>
                <a:ea typeface="Calibri" panose="020F0502020204030204" pitchFamily="34" charset="0"/>
                <a:cs typeface="Times New Roman" panose="02020603050405020304" pitchFamily="18" charset="0"/>
              </a:rPr>
              <a:t>uất</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 xuất hiện của từ): </a:t>
            </a:r>
            <a:r>
              <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rPr>
              <a:t>C</a:t>
            </a:r>
            <a:r>
              <a:rPr lang="vi-VN" u="none" strike="noStrike" dirty="0">
                <a:effectLst/>
                <a:latin typeface="Times New Roman" panose="02020603050405020304" pitchFamily="18" charset="0"/>
                <a:ea typeface="Calibri" panose="020F0502020204030204" pitchFamily="34" charset="0"/>
                <a:cs typeface="Times New Roman" panose="02020603050405020304" pitchFamily="18" charset="0"/>
              </a:rPr>
              <a:t>hỉ số này cho biết tần suất xuất hiện của một từ trong một tài liệu văn bản cụ thể. </a:t>
            </a: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200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4. </a:t>
            </a:r>
            <a:r>
              <a:rPr lang="en-US" dirty="0">
                <a:latin typeface="Times New Roman" panose="02020603050405020304" pitchFamily="18" charset="0"/>
                <a:ea typeface="Calibri" panose="020F0502020204030204" pitchFamily="34" charset="0"/>
                <a:cs typeface="Times New Roman" panose="02020603050405020304" pitchFamily="18" charset="0"/>
              </a:rPr>
              <a:t>Inverse Document Frequency (</a:t>
            </a:r>
            <a:r>
              <a:rPr lang="en-US" dirty="0" err="1">
                <a:latin typeface="Times New Roman" panose="02020603050405020304" pitchFamily="18" charset="0"/>
                <a:ea typeface="Calibri" panose="020F0502020204030204" pitchFamily="34" charset="0"/>
                <a:cs typeface="Times New Roman" panose="02020603050405020304" pitchFamily="18" charset="0"/>
              </a:rPr>
              <a:t>Nghịch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đảo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suất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tài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suất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xuất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Tree>
    <p:extLst>
      <p:ext uri="{BB962C8B-B14F-4D97-AF65-F5344CB8AC3E}">
        <p14:creationId xmlns:p14="http://schemas.microsoft.com/office/powerpoint/2010/main" val="38482955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53355" y="304428"/>
            <a:ext cx="4054830" cy="357534"/>
          </a:xfrm>
          <a:prstGeom prst="rect">
            <a:avLst/>
          </a:prstGeom>
          <a:noFill/>
        </p:spPr>
        <p:txBody>
          <a:bodyPr wrap="square" rtlCol="0">
            <a:spAutoFit/>
          </a:bodyPr>
          <a:lstStyle/>
          <a:p>
            <a:pPr marL="0" marR="0" algn="just">
              <a:lnSpc>
                <a:spcPct val="115000"/>
              </a:lnSpc>
              <a:spcBef>
                <a:spcPts val="0"/>
              </a:spcBef>
              <a:spcAft>
                <a:spcPts val="0"/>
              </a:spcAft>
            </a:pP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TF-IDF</a:t>
            </a: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a:t>
            </a: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6BDBDD94-7FF3-A375-0FEF-A1D91194C6AC}"/>
                  </a:ext>
                </a:extLst>
              </p:cNvPr>
              <p:cNvSpPr/>
              <p:nvPr/>
            </p:nvSpPr>
            <p:spPr>
              <a:xfrm>
                <a:off x="720000" y="778637"/>
                <a:ext cx="2767230" cy="1194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800" kern="100" dirty="0" err="1">
                    <a:latin typeface="Times New Roman" panose="02020603050405020304" pitchFamily="18" charset="0"/>
                    <a:ea typeface="Calibri" panose="020F0502020204030204" pitchFamily="34" charset="0"/>
                    <a:cs typeface="Times New Roman" panose="02020603050405020304" pitchFamily="18" charset="0"/>
                  </a:rPr>
                  <a:t>w</a:t>
                </a:r>
                <a:r>
                  <a:rPr lang="en-US" sz="18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i,j</a:t>
                </a:r>
                <a:r>
                  <a:rPr lang="en-US" sz="18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tf</a:t>
                </a:r>
                <a:r>
                  <a:rPr lang="en-US" sz="18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i,j</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log(</a:t>
                </a:r>
                <a14:m>
                  <m:oMath xmlns:m="http://schemas.openxmlformats.org/officeDocument/2006/math">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𝑁</m:t>
                        </m:r>
                      </m:num>
                      <m:den>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𝑑𝑓</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Rounded Corners 7">
                <a:extLst>
                  <a:ext uri="{FF2B5EF4-FFF2-40B4-BE49-F238E27FC236}">
                    <a16:creationId xmlns:a16="http://schemas.microsoft.com/office/drawing/2014/main" id="{6BDBDD94-7FF3-A375-0FEF-A1D91194C6AC}"/>
                  </a:ext>
                </a:extLst>
              </p:cNvPr>
              <p:cNvSpPr>
                <a:spLocks noRot="1" noChangeAspect="1" noMove="1" noResize="1" noEditPoints="1" noAdjustHandles="1" noChangeArrowheads="1" noChangeShapeType="1" noTextEdit="1"/>
              </p:cNvSpPr>
              <p:nvPr/>
            </p:nvSpPr>
            <p:spPr>
              <a:xfrm>
                <a:off x="720000" y="778637"/>
                <a:ext cx="2767230" cy="1194164"/>
              </a:xfrm>
              <a:prstGeom prst="roundRect">
                <a:avLst/>
              </a:prstGeom>
              <a:blipFill>
                <a:blip r:embed="rId5"/>
                <a:stretch>
                  <a:fillRect/>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74E935F7-161D-D4A7-C711-D5F84FEAFBE9}"/>
              </a:ext>
            </a:extLst>
          </p:cNvPr>
          <p:cNvSpPr/>
          <p:nvPr/>
        </p:nvSpPr>
        <p:spPr>
          <a:xfrm>
            <a:off x="720000" y="2210556"/>
            <a:ext cx="2767230" cy="1571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7974251-461D-DE83-6042-DA4FAFA8DB92}"/>
              </a:ext>
            </a:extLst>
          </p:cNvPr>
          <p:cNvSpPr txBox="1"/>
          <p:nvPr/>
        </p:nvSpPr>
        <p:spPr>
          <a:xfrm>
            <a:off x="786321" y="2246536"/>
            <a:ext cx="2972079" cy="2207784"/>
          </a:xfrm>
          <a:prstGeom prst="rect">
            <a:avLst/>
          </a:prstGeom>
          <a:noFill/>
        </p:spPr>
        <p:txBody>
          <a:bodyPr wrap="square" rtlCol="0">
            <a:spAutoFit/>
          </a:bodyPr>
          <a:lstStyle/>
          <a:p>
            <a:pPr marL="0" marR="0">
              <a:lnSpc>
                <a:spcPct val="107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i: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TF-IDF</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j: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TF-IDF</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N: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tf</a:t>
            </a:r>
            <a:r>
              <a:rPr lang="en-US" sz="12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i,j</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j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df</a:t>
            </a:r>
            <a:r>
              <a:rPr lang="en-US" sz="12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564B51A1-AA74-55DE-0D8D-1325C5494C93}"/>
              </a:ext>
            </a:extLst>
          </p:cNvPr>
          <p:cNvSpPr txBox="1"/>
          <p:nvPr/>
        </p:nvSpPr>
        <p:spPr>
          <a:xfrm>
            <a:off x="4162503" y="322336"/>
            <a:ext cx="4575600" cy="1776320"/>
          </a:xfrm>
          <a:prstGeom prst="rect">
            <a:avLst/>
          </a:prstGeom>
          <a:noFill/>
        </p:spPr>
        <p:txBody>
          <a:bodyPr wrap="square">
            <a:spAutoFit/>
          </a:bodyPr>
          <a:lstStyle/>
          <a:p>
            <a:pPr marL="0" marR="0">
              <a:lnSpc>
                <a:spcPct val="107000"/>
              </a:lnSpc>
              <a:spcBef>
                <a:spcPts val="0"/>
              </a:spcBef>
              <a:spcAft>
                <a:spcPts val="800"/>
              </a:spcAft>
            </a:pPr>
            <a:r>
              <a:rPr lang="en-US" sz="1300" b="1" kern="1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Ví</a:t>
            </a:r>
            <a:r>
              <a:rPr lang="en-US" sz="13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1" kern="1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dụ</a:t>
            </a:r>
            <a:r>
              <a:rPr lang="en-US" sz="13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endParaRPr lang="en-US" sz="13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b="1" kern="1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300" b="1" kern="100" dirty="0">
                <a:effectLst/>
                <a:latin typeface="Times New Roman" panose="02020603050405020304" pitchFamily="18" charset="0"/>
                <a:ea typeface="Calibri" panose="020F0502020204030204" pitchFamily="34" charset="0"/>
                <a:cs typeface="Times New Roman" panose="02020603050405020304" pitchFamily="18" charset="0"/>
              </a:rPr>
              <a:t> 1:</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“This movie is very scary and long”</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b="1" kern="1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300" b="1" kern="100" dirty="0">
                <a:effectLst/>
                <a:latin typeface="Times New Roman" panose="02020603050405020304" pitchFamily="18" charset="0"/>
                <a:ea typeface="Calibri" panose="020F0502020204030204" pitchFamily="34" charset="0"/>
                <a:cs typeface="Times New Roman" panose="02020603050405020304" pitchFamily="18" charset="0"/>
              </a:rPr>
              <a:t> 2:</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“This movie is not scary and is slow”</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b="1" kern="1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300" b="1" kern="100" dirty="0">
                <a:effectLst/>
                <a:latin typeface="Times New Roman" panose="02020603050405020304" pitchFamily="18" charset="0"/>
                <a:ea typeface="Calibri" panose="020F0502020204030204" pitchFamily="34" charset="0"/>
                <a:cs typeface="Times New Roman" panose="02020603050405020304" pitchFamily="18" charset="0"/>
              </a:rPr>
              <a:t> 3</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“This movie is spooky and good”</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Xét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“This”, “movie”, “is”, “not”, “scary”, “and”, “is”, “slow”</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DE8286-05E7-1667-085C-94ACF87DE104}"/>
                  </a:ext>
                </a:extLst>
              </p:cNvPr>
              <p:cNvSpPr txBox="1"/>
              <p:nvPr/>
            </p:nvSpPr>
            <p:spPr>
              <a:xfrm>
                <a:off x="4162503" y="2127227"/>
                <a:ext cx="2644200" cy="1208792"/>
              </a:xfrm>
              <a:prstGeom prst="rect">
                <a:avLst/>
              </a:prstGeom>
              <a:noFill/>
            </p:spPr>
            <p:txBody>
              <a:bodyPr wrap="square">
                <a:spAutoFit/>
              </a:bodyPr>
              <a:lstStyle/>
              <a:p>
                <a:pPr marL="0" marR="0">
                  <a:lnSpc>
                    <a:spcPct val="107000"/>
                  </a:lnSpc>
                  <a:spcBef>
                    <a:spcPts val="0"/>
                  </a:spcBef>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TF(This) = </a:t>
                </a:r>
                <a14:m>
                  <m:oMath xmlns:m="http://schemas.openxmlformats.org/officeDocument/2006/math">
                    <m:f>
                      <m:f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8</m:t>
                        </m:r>
                      </m:den>
                    </m:f>
                  </m:oMath>
                </a14:m>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IDF(This) = log(</a:t>
                </a:r>
                <a14:m>
                  <m:oMath xmlns:m="http://schemas.openxmlformats.org/officeDocument/2006/math">
                    <m:f>
                      <m:f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3</m:t>
                        </m:r>
                      </m:den>
                    </m:f>
                  </m:oMath>
                </a14:m>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 0 </a:t>
                </a:r>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TF-IDF(This) = </a:t>
                </a:r>
                <a14:m>
                  <m:oMath xmlns:m="http://schemas.openxmlformats.org/officeDocument/2006/math">
                    <m:f>
                      <m:f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8</m:t>
                        </m:r>
                      </m:den>
                    </m:f>
                  </m:oMath>
                </a14:m>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.0 = 0 </a:t>
                </a:r>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3EDE8286-05E7-1667-085C-94ACF87DE104}"/>
                  </a:ext>
                </a:extLst>
              </p:cNvPr>
              <p:cNvSpPr txBox="1">
                <a:spLocks noRot="1" noChangeAspect="1" noMove="1" noResize="1" noEditPoints="1" noAdjustHandles="1" noChangeArrowheads="1" noChangeShapeType="1" noTextEdit="1"/>
              </p:cNvSpPr>
              <p:nvPr/>
            </p:nvSpPr>
            <p:spPr>
              <a:xfrm>
                <a:off x="4162503" y="2127227"/>
                <a:ext cx="2644200" cy="1208792"/>
              </a:xfrm>
              <a:prstGeom prst="rect">
                <a:avLst/>
              </a:prstGeom>
              <a:blipFill>
                <a:blip r:embed="rId6"/>
                <a:stretch>
                  <a:fillRect l="-4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17F44D-A8D1-D7A8-F60F-86EF96F17733}"/>
                  </a:ext>
                </a:extLst>
              </p:cNvPr>
              <p:cNvSpPr txBox="1"/>
              <p:nvPr/>
            </p:nvSpPr>
            <p:spPr>
              <a:xfrm>
                <a:off x="4162503" y="3452694"/>
                <a:ext cx="4575600" cy="295787"/>
              </a:xfrm>
              <a:prstGeom prst="rect">
                <a:avLst/>
              </a:prstGeom>
              <a:noFill/>
            </p:spPr>
            <p:txBody>
              <a:bodyPr wrap="square">
                <a:spAutoFit/>
              </a:bodyPr>
              <a:lstStyle/>
              <a:p>
                <a:pPr marL="0" marR="0">
                  <a:lnSpc>
                    <a:spcPct val="107000"/>
                  </a:lnSpc>
                  <a:spcBef>
                    <a:spcPts val="0"/>
                  </a:spcBef>
                  <a:spcAft>
                    <a:spcPts val="800"/>
                  </a:spcAft>
                </a:pPr>
                <a14:m>
                  <m:oMath xmlns:m="http://schemas.openxmlformats.org/officeDocument/2006/math">
                    <m:r>
                      <a:rPr lang="en-US" sz="13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“This”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0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latin typeface="Times New Roman" panose="02020603050405020304" pitchFamily="18" charset="0"/>
                    <a:ea typeface="Times New Roman" panose="02020603050405020304" pitchFamily="18" charset="0"/>
                    <a:cs typeface="Times New Roman" panose="02020603050405020304" pitchFamily="18" charset="0"/>
                  </a:rPr>
                  <a:t>bộ</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3117F44D-A8D1-D7A8-F60F-86EF96F17733}"/>
                  </a:ext>
                </a:extLst>
              </p:cNvPr>
              <p:cNvSpPr txBox="1">
                <a:spLocks noRot="1" noChangeAspect="1" noMove="1" noResize="1" noEditPoints="1" noAdjustHandles="1" noChangeArrowheads="1" noChangeShapeType="1" noTextEdit="1"/>
              </p:cNvSpPr>
              <p:nvPr/>
            </p:nvSpPr>
            <p:spPr>
              <a:xfrm>
                <a:off x="4162503" y="3452694"/>
                <a:ext cx="4575600" cy="295787"/>
              </a:xfrm>
              <a:prstGeom prst="rect">
                <a:avLst/>
              </a:prstGeom>
              <a:blipFill>
                <a:blip r:embed="rId7"/>
                <a:stretch>
                  <a:fillRect t="-2041" b="-14286"/>
                </a:stretch>
              </a:blipFill>
            </p:spPr>
            <p:txBody>
              <a:bodyPr/>
              <a:lstStyle/>
              <a:p>
                <a:r>
                  <a:rPr lang="en-US">
                    <a:noFill/>
                  </a:rPr>
                  <a:t> </a:t>
                </a:r>
              </a:p>
            </p:txBody>
          </p:sp>
        </mc:Fallback>
      </mc:AlternateContent>
    </p:spTree>
    <p:extLst>
      <p:ext uri="{BB962C8B-B14F-4D97-AF65-F5344CB8AC3E}">
        <p14:creationId xmlns:p14="http://schemas.microsoft.com/office/powerpoint/2010/main" val="34288229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23200" y="3887525"/>
            <a:ext cx="8801850"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DA9E128-2A0E-267B-99B0-BD13AA8FC4FB}"/>
              </a:ext>
            </a:extLst>
          </p:cNvPr>
          <p:cNvSpPr txBox="1"/>
          <p:nvPr/>
        </p:nvSpPr>
        <p:spPr>
          <a:xfrm>
            <a:off x="8868597" y="4897279"/>
            <a:ext cx="31290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a:t>
            </a:r>
          </a:p>
        </p:txBody>
      </p:sp>
      <p:pic>
        <p:nvPicPr>
          <p:cNvPr id="6" name="Picture 5">
            <a:extLst>
              <a:ext uri="{FF2B5EF4-FFF2-40B4-BE49-F238E27FC236}">
                <a16:creationId xmlns:a16="http://schemas.microsoft.com/office/drawing/2014/main" id="{A1E3A100-AD2A-6409-8211-C942283E9F4B}"/>
              </a:ext>
            </a:extLst>
          </p:cNvPr>
          <p:cNvPicPr>
            <a:picLocks noChangeAspect="1"/>
          </p:cNvPicPr>
          <p:nvPr/>
        </p:nvPicPr>
        <p:blipFill>
          <a:blip r:embed="rId4"/>
          <a:stretch>
            <a:fillRect/>
          </a:stretch>
        </p:blipFill>
        <p:spPr>
          <a:xfrm>
            <a:off x="7753619" y="4377028"/>
            <a:ext cx="841248" cy="325635"/>
          </a:xfrm>
          <a:prstGeom prst="rect">
            <a:avLst/>
          </a:prstGeom>
        </p:spPr>
      </p:pic>
      <p:graphicFrame>
        <p:nvGraphicFramePr>
          <p:cNvPr id="8" name="Table 7">
            <a:extLst>
              <a:ext uri="{FF2B5EF4-FFF2-40B4-BE49-F238E27FC236}">
                <a16:creationId xmlns:a16="http://schemas.microsoft.com/office/drawing/2014/main" id="{F499D1E2-3543-29A1-9728-E712A5B3A43B}"/>
              </a:ext>
            </a:extLst>
          </p:cNvPr>
          <p:cNvGraphicFramePr>
            <a:graphicFrameLocks noGrp="1"/>
          </p:cNvGraphicFramePr>
          <p:nvPr>
            <p:extLst>
              <p:ext uri="{D42A27DB-BD31-4B8C-83A1-F6EECF244321}">
                <p14:modId xmlns:p14="http://schemas.microsoft.com/office/powerpoint/2010/main" val="1187109014"/>
              </p:ext>
            </p:extLst>
          </p:nvPr>
        </p:nvGraphicFramePr>
        <p:xfrm>
          <a:off x="1478500" y="354550"/>
          <a:ext cx="6187000" cy="3416300"/>
        </p:xfrm>
        <a:graphic>
          <a:graphicData uri="http://schemas.openxmlformats.org/drawingml/2006/table">
            <a:tbl>
              <a:tblPr/>
              <a:tblGrid>
                <a:gridCol w="773375">
                  <a:extLst>
                    <a:ext uri="{9D8B030D-6E8A-4147-A177-3AD203B41FA5}">
                      <a16:colId xmlns:a16="http://schemas.microsoft.com/office/drawing/2014/main" val="2364320463"/>
                    </a:ext>
                  </a:extLst>
                </a:gridCol>
                <a:gridCol w="773375">
                  <a:extLst>
                    <a:ext uri="{9D8B030D-6E8A-4147-A177-3AD203B41FA5}">
                      <a16:colId xmlns:a16="http://schemas.microsoft.com/office/drawing/2014/main" val="2985057761"/>
                    </a:ext>
                  </a:extLst>
                </a:gridCol>
                <a:gridCol w="773375">
                  <a:extLst>
                    <a:ext uri="{9D8B030D-6E8A-4147-A177-3AD203B41FA5}">
                      <a16:colId xmlns:a16="http://schemas.microsoft.com/office/drawing/2014/main" val="1604493230"/>
                    </a:ext>
                  </a:extLst>
                </a:gridCol>
                <a:gridCol w="773375">
                  <a:extLst>
                    <a:ext uri="{9D8B030D-6E8A-4147-A177-3AD203B41FA5}">
                      <a16:colId xmlns:a16="http://schemas.microsoft.com/office/drawing/2014/main" val="3344769091"/>
                    </a:ext>
                  </a:extLst>
                </a:gridCol>
                <a:gridCol w="773375">
                  <a:extLst>
                    <a:ext uri="{9D8B030D-6E8A-4147-A177-3AD203B41FA5}">
                      <a16:colId xmlns:a16="http://schemas.microsoft.com/office/drawing/2014/main" val="283538144"/>
                    </a:ext>
                  </a:extLst>
                </a:gridCol>
                <a:gridCol w="773375">
                  <a:extLst>
                    <a:ext uri="{9D8B030D-6E8A-4147-A177-3AD203B41FA5}">
                      <a16:colId xmlns:a16="http://schemas.microsoft.com/office/drawing/2014/main" val="1090771462"/>
                    </a:ext>
                  </a:extLst>
                </a:gridCol>
                <a:gridCol w="773375">
                  <a:extLst>
                    <a:ext uri="{9D8B030D-6E8A-4147-A177-3AD203B41FA5}">
                      <a16:colId xmlns:a16="http://schemas.microsoft.com/office/drawing/2014/main" val="847949998"/>
                    </a:ext>
                  </a:extLst>
                </a:gridCol>
                <a:gridCol w="773375">
                  <a:extLst>
                    <a:ext uri="{9D8B030D-6E8A-4147-A177-3AD203B41FA5}">
                      <a16:colId xmlns:a16="http://schemas.microsoft.com/office/drawing/2014/main" val="2549211508"/>
                    </a:ext>
                  </a:extLst>
                </a:gridCol>
              </a:tblGrid>
              <a:tr h="457300">
                <a:tc>
                  <a:txBody>
                    <a:bodyPr/>
                    <a:lstStyle/>
                    <a:p>
                      <a:pPr algn="ctr" fontAlgn="auto"/>
                      <a:r>
                        <a:rPr lang="en-US" sz="1200" b="0" i="0" u="none" strike="noStrike">
                          <a:solidFill>
                            <a:srgbClr val="000000"/>
                          </a:solidFill>
                          <a:effectLst/>
                          <a:latin typeface="Arial" panose="020B0604020202020204" pitchFamily="34" charset="0"/>
                        </a:rPr>
                        <a:t>​</a:t>
                      </a:r>
                    </a:p>
                    <a:p>
                      <a:pPr algn="ctr" fontAlgn="base"/>
                      <a:r>
                        <a:rPr lang="en-US" sz="1200" b="0" i="0" u="none" strike="noStrike">
                          <a:solidFill>
                            <a:srgbClr val="000000"/>
                          </a:solidFill>
                          <a:effectLst/>
                          <a:latin typeface="Arial" panose="020B0604020202020204" pitchFamily="34" charset="0"/>
                        </a:rPr>
                        <a:t>Term</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auto"/>
                      <a:r>
                        <a:rPr lang="en-US" sz="1200" b="0" i="0" u="none" strike="noStrike">
                          <a:solidFill>
                            <a:srgbClr val="000000"/>
                          </a:solidFill>
                          <a:effectLst/>
                          <a:latin typeface="Arial" panose="020B0604020202020204" pitchFamily="34" charset="0"/>
                        </a:rPr>
                        <a:t>​</a:t>
                      </a:r>
                    </a:p>
                    <a:p>
                      <a:pPr algn="ctr" fontAlgn="base"/>
                      <a:r>
                        <a:rPr lang="en-US" sz="1200" b="0" i="0" u="none" strike="noStrike">
                          <a:solidFill>
                            <a:srgbClr val="000000"/>
                          </a:solidFill>
                          <a:effectLst/>
                          <a:latin typeface="Arial" panose="020B0604020202020204" pitchFamily="34" charset="0"/>
                        </a:rPr>
                        <a:t>Câu 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auto"/>
                      <a:r>
                        <a:rPr lang="en-US" sz="1200" b="0" i="0" u="none" strike="noStrike">
                          <a:solidFill>
                            <a:srgbClr val="000000"/>
                          </a:solidFill>
                          <a:effectLst/>
                          <a:latin typeface="Arial" panose="020B0604020202020204" pitchFamily="34" charset="0"/>
                        </a:rPr>
                        <a:t>​</a:t>
                      </a:r>
                    </a:p>
                    <a:p>
                      <a:pPr algn="ctr" fontAlgn="base"/>
                      <a:r>
                        <a:rPr lang="en-US" sz="1200" b="0" i="0" u="none" strike="noStrike">
                          <a:solidFill>
                            <a:srgbClr val="000000"/>
                          </a:solidFill>
                          <a:effectLst/>
                          <a:latin typeface="Arial" panose="020B0604020202020204" pitchFamily="34" charset="0"/>
                        </a:rPr>
                        <a:t>Câu 2</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auto"/>
                      <a:r>
                        <a:rPr lang="en-US" sz="1200" b="0" i="0" u="none" strike="noStrike">
                          <a:solidFill>
                            <a:srgbClr val="000000"/>
                          </a:solidFill>
                          <a:effectLst/>
                          <a:latin typeface="Arial" panose="020B0604020202020204" pitchFamily="34" charset="0"/>
                        </a:rPr>
                        <a:t>​</a:t>
                      </a:r>
                    </a:p>
                    <a:p>
                      <a:pPr algn="ctr" fontAlgn="base"/>
                      <a:r>
                        <a:rPr lang="en-US" sz="1200" b="0" i="0" u="none" strike="noStrike">
                          <a:solidFill>
                            <a:srgbClr val="000000"/>
                          </a:solidFill>
                          <a:effectLst/>
                          <a:latin typeface="Arial" panose="020B0604020202020204" pitchFamily="34" charset="0"/>
                        </a:rPr>
                        <a:t>Câu 3</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auto"/>
                      <a:r>
                        <a:rPr lang="en-US" sz="1200" b="0" i="0" u="none" strike="noStrike">
                          <a:solidFill>
                            <a:srgbClr val="000000"/>
                          </a:solidFill>
                          <a:effectLst/>
                          <a:latin typeface="Arial" panose="020B0604020202020204" pitchFamily="34" charset="0"/>
                        </a:rPr>
                        <a:t>​</a:t>
                      </a:r>
                    </a:p>
                    <a:p>
                      <a:pPr algn="ctr" fontAlgn="base"/>
                      <a:r>
                        <a:rPr lang="en-US" sz="1200" b="0" i="0" u="none" strike="noStrike">
                          <a:solidFill>
                            <a:srgbClr val="000000"/>
                          </a:solidFill>
                          <a:effectLst/>
                          <a:latin typeface="Arial" panose="020B0604020202020204" pitchFamily="34" charset="0"/>
                        </a:rPr>
                        <a:t>IDF</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TF-IDF</a:t>
                      </a:r>
                      <a:r>
                        <a:rPr lang="en-US" sz="1200" b="0" i="0">
                          <a:solidFill>
                            <a:srgbClr val="000000"/>
                          </a:solidFill>
                          <a:effectLst/>
                          <a:latin typeface="Arial" panose="020B0604020202020204" pitchFamily="34" charset="0"/>
                        </a:rPr>
                        <a:t>​</a:t>
                      </a:r>
                      <a:endParaRPr lang="en-US" sz="1200" b="0" i="0">
                        <a:solidFill>
                          <a:srgbClr val="000000"/>
                        </a:solidFill>
                        <a:effectLst/>
                      </a:endParaRPr>
                    </a:p>
                    <a:p>
                      <a:pPr algn="ctr" fontAlgn="base"/>
                      <a:r>
                        <a:rPr lang="en-US" sz="1200" b="0" i="0" u="none" strike="noStrike">
                          <a:solidFill>
                            <a:srgbClr val="000000"/>
                          </a:solidFill>
                          <a:effectLst/>
                          <a:latin typeface="Arial" panose="020B0604020202020204" pitchFamily="34" charset="0"/>
                        </a:rPr>
                        <a:t>(Câu 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TF-IDF</a:t>
                      </a:r>
                      <a:r>
                        <a:rPr lang="en-US" sz="1200" b="0" i="0">
                          <a:solidFill>
                            <a:srgbClr val="000000"/>
                          </a:solidFill>
                          <a:effectLst/>
                          <a:latin typeface="Arial" panose="020B0604020202020204" pitchFamily="34" charset="0"/>
                        </a:rPr>
                        <a:t>​</a:t>
                      </a:r>
                      <a:endParaRPr lang="en-US" sz="1200" b="0" i="0">
                        <a:solidFill>
                          <a:srgbClr val="000000"/>
                        </a:solidFill>
                        <a:effectLst/>
                      </a:endParaRPr>
                    </a:p>
                    <a:p>
                      <a:pPr algn="ctr" fontAlgn="base"/>
                      <a:r>
                        <a:rPr lang="en-US" sz="1200" b="0" i="0" u="none" strike="noStrike">
                          <a:solidFill>
                            <a:srgbClr val="000000"/>
                          </a:solidFill>
                          <a:effectLst/>
                          <a:latin typeface="Arial" panose="020B0604020202020204" pitchFamily="34" charset="0"/>
                        </a:rPr>
                        <a:t>(Câu 2)</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TF-IDF</a:t>
                      </a:r>
                      <a:r>
                        <a:rPr lang="en-US" sz="1200" b="0" i="0">
                          <a:solidFill>
                            <a:srgbClr val="000000"/>
                          </a:solidFill>
                          <a:effectLst/>
                          <a:latin typeface="Arial" panose="020B0604020202020204" pitchFamily="34" charset="0"/>
                        </a:rPr>
                        <a:t>​</a:t>
                      </a:r>
                      <a:endParaRPr lang="en-US" sz="1200" b="0" i="0">
                        <a:solidFill>
                          <a:srgbClr val="000000"/>
                        </a:solidFill>
                        <a:effectLst/>
                      </a:endParaRPr>
                    </a:p>
                    <a:p>
                      <a:pPr algn="ctr" fontAlgn="base"/>
                      <a:r>
                        <a:rPr lang="en-US" sz="1200" b="0" i="0" u="none" strike="noStrike">
                          <a:solidFill>
                            <a:srgbClr val="000000"/>
                          </a:solidFill>
                          <a:effectLst/>
                          <a:latin typeface="Arial" panose="020B0604020202020204" pitchFamily="34" charset="0"/>
                        </a:rPr>
                        <a:t>(Câu 3)</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3186244506"/>
                  </a:ext>
                </a:extLst>
              </a:tr>
              <a:tr h="269000">
                <a:tc>
                  <a:txBody>
                    <a:bodyPr/>
                    <a:lstStyle/>
                    <a:p>
                      <a:pPr algn="ctr" fontAlgn="base"/>
                      <a:r>
                        <a:rPr lang="en-US" sz="1200" b="0" i="0" u="none" strike="noStrike">
                          <a:solidFill>
                            <a:srgbClr val="000000"/>
                          </a:solidFill>
                          <a:effectLst/>
                          <a:latin typeface="Arial" panose="020B0604020202020204" pitchFamily="34" charset="0"/>
                        </a:rPr>
                        <a:t>This</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2859094603"/>
                  </a:ext>
                </a:extLst>
              </a:tr>
              <a:tr h="269000">
                <a:tc>
                  <a:txBody>
                    <a:bodyPr/>
                    <a:lstStyle/>
                    <a:p>
                      <a:pPr algn="ctr" fontAlgn="base"/>
                      <a:r>
                        <a:rPr lang="en-US" sz="1200" b="0" i="0" u="none" strike="noStrike">
                          <a:solidFill>
                            <a:srgbClr val="000000"/>
                          </a:solidFill>
                          <a:effectLst/>
                          <a:latin typeface="Arial" panose="020B0604020202020204" pitchFamily="34" charset="0"/>
                        </a:rPr>
                        <a:t>movie</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29647469"/>
                  </a:ext>
                </a:extLst>
              </a:tr>
              <a:tr h="269000">
                <a:tc>
                  <a:txBody>
                    <a:bodyPr/>
                    <a:lstStyle/>
                    <a:p>
                      <a:pPr algn="ctr" fontAlgn="base"/>
                      <a:r>
                        <a:rPr lang="en-US" sz="1200" b="0" i="0" u="none" strike="noStrike">
                          <a:solidFill>
                            <a:srgbClr val="000000"/>
                          </a:solidFill>
                          <a:effectLst/>
                          <a:latin typeface="Arial" panose="020B0604020202020204" pitchFamily="34" charset="0"/>
                        </a:rPr>
                        <a:t>is</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2</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2566277591"/>
                  </a:ext>
                </a:extLst>
              </a:tr>
              <a:tr h="269000">
                <a:tc>
                  <a:txBody>
                    <a:bodyPr/>
                    <a:lstStyle/>
                    <a:p>
                      <a:pPr algn="ctr" fontAlgn="base"/>
                      <a:r>
                        <a:rPr lang="en-US" sz="1200" b="0" i="0" u="none" strike="noStrike">
                          <a:solidFill>
                            <a:srgbClr val="000000"/>
                          </a:solidFill>
                          <a:effectLst/>
                          <a:latin typeface="Arial" panose="020B0604020202020204" pitchFamily="34" charset="0"/>
                        </a:rPr>
                        <a:t>very</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0.068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199836850"/>
                  </a:ext>
                </a:extLst>
              </a:tr>
              <a:tr h="269000">
                <a:tc>
                  <a:txBody>
                    <a:bodyPr/>
                    <a:lstStyle/>
                    <a:p>
                      <a:pPr algn="ctr" fontAlgn="base"/>
                      <a:r>
                        <a:rPr lang="en-US" sz="1200" b="0" i="0" u="none" strike="noStrike">
                          <a:solidFill>
                            <a:srgbClr val="000000"/>
                          </a:solidFill>
                          <a:effectLst/>
                          <a:latin typeface="Arial" panose="020B0604020202020204" pitchFamily="34" charset="0"/>
                        </a:rPr>
                        <a:t>scary</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0.18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0.025</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0.022</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169895265"/>
                  </a:ext>
                </a:extLst>
              </a:tr>
              <a:tr h="269000">
                <a:tc>
                  <a:txBody>
                    <a:bodyPr/>
                    <a:lstStyle/>
                    <a:p>
                      <a:pPr algn="ctr" fontAlgn="base"/>
                      <a:r>
                        <a:rPr lang="en-US" sz="1200" b="0" i="0" u="none" strike="noStrike">
                          <a:solidFill>
                            <a:srgbClr val="000000"/>
                          </a:solidFill>
                          <a:effectLst/>
                          <a:latin typeface="Arial" panose="020B0604020202020204" pitchFamily="34" charset="0"/>
                        </a:rPr>
                        <a:t>and</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660471982"/>
                  </a:ext>
                </a:extLst>
              </a:tr>
              <a:tr h="269000">
                <a:tc>
                  <a:txBody>
                    <a:bodyPr/>
                    <a:lstStyle/>
                    <a:p>
                      <a:pPr algn="ctr" fontAlgn="base"/>
                      <a:r>
                        <a:rPr lang="en-US" sz="1200" b="0" i="0" u="none" strike="noStrike">
                          <a:solidFill>
                            <a:srgbClr val="000000"/>
                          </a:solidFill>
                          <a:effectLst/>
                          <a:latin typeface="Arial" panose="020B0604020202020204" pitchFamily="34" charset="0"/>
                        </a:rPr>
                        <a:t>long</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0.068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2698511244"/>
                  </a:ext>
                </a:extLst>
              </a:tr>
              <a:tr h="269000">
                <a:tc>
                  <a:txBody>
                    <a:bodyPr/>
                    <a:lstStyle/>
                    <a:p>
                      <a:pPr algn="ctr" fontAlgn="base"/>
                      <a:r>
                        <a:rPr lang="en-US" sz="1200" b="0" i="0" u="none" strike="noStrike">
                          <a:solidFill>
                            <a:srgbClr val="000000"/>
                          </a:solidFill>
                          <a:effectLst/>
                          <a:latin typeface="Arial" panose="020B0604020202020204" pitchFamily="34" charset="0"/>
                        </a:rPr>
                        <a:t>not</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0.060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877399168"/>
                  </a:ext>
                </a:extLst>
              </a:tr>
              <a:tr h="269000">
                <a:tc>
                  <a:txBody>
                    <a:bodyPr/>
                    <a:lstStyle/>
                    <a:p>
                      <a:pPr algn="ctr" fontAlgn="base"/>
                      <a:r>
                        <a:rPr lang="en-US" sz="1200" b="0" i="0" u="none" strike="noStrike">
                          <a:solidFill>
                            <a:srgbClr val="000000"/>
                          </a:solidFill>
                          <a:effectLst/>
                          <a:latin typeface="Arial" panose="020B0604020202020204" pitchFamily="34" charset="0"/>
                        </a:rPr>
                        <a:t>slow</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0.060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4119061442"/>
                  </a:ext>
                </a:extLst>
              </a:tr>
              <a:tr h="269000">
                <a:tc>
                  <a:txBody>
                    <a:bodyPr/>
                    <a:lstStyle/>
                    <a:p>
                      <a:pPr algn="ctr" fontAlgn="base"/>
                      <a:r>
                        <a:rPr lang="en-US" sz="1200" b="0" i="0" u="none" strike="noStrike">
                          <a:solidFill>
                            <a:srgbClr val="000000"/>
                          </a:solidFill>
                          <a:effectLst/>
                          <a:latin typeface="Arial" panose="020B0604020202020204" pitchFamily="34" charset="0"/>
                        </a:rPr>
                        <a:t>spooky</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0.080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2154740680"/>
                  </a:ext>
                </a:extLst>
              </a:tr>
              <a:tr h="269000">
                <a:tc>
                  <a:txBody>
                    <a:bodyPr/>
                    <a:lstStyle/>
                    <a:p>
                      <a:pPr algn="ctr" fontAlgn="base"/>
                      <a:r>
                        <a:rPr lang="en-US" sz="1200" b="0" i="0" u="none" strike="noStrike">
                          <a:solidFill>
                            <a:srgbClr val="000000"/>
                          </a:solidFill>
                          <a:effectLst/>
                          <a:latin typeface="Arial" panose="020B0604020202020204" pitchFamily="34" charset="0"/>
                        </a:rPr>
                        <a:t>good</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1</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0.48</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a:solidFill>
                            <a:srgbClr val="000000"/>
                          </a:solidFill>
                          <a:effectLst/>
                          <a:latin typeface="Arial" panose="020B0604020202020204" pitchFamily="34" charset="0"/>
                        </a:rPr>
                        <a:t>0.000</a:t>
                      </a:r>
                      <a:r>
                        <a:rPr lang="en-US" sz="1200" b="0" i="0">
                          <a:solidFill>
                            <a:srgbClr val="000000"/>
                          </a:solidFill>
                          <a:effectLst/>
                          <a:latin typeface="Arial" panose="020B0604020202020204" pitchFamily="34" charset="0"/>
                        </a:rPr>
                        <a:t>​</a:t>
                      </a:r>
                      <a:endParaRPr lang="en-US" sz="1200" b="0" i="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tc>
                  <a:txBody>
                    <a:bodyPr/>
                    <a:lstStyle/>
                    <a:p>
                      <a:pPr algn="ctr" fontAlgn="base"/>
                      <a:r>
                        <a:rPr lang="en-US" sz="1200" b="0" i="0" u="none" strike="noStrike" dirty="0">
                          <a:solidFill>
                            <a:srgbClr val="000000"/>
                          </a:solidFill>
                          <a:effectLst/>
                          <a:latin typeface="Arial" panose="020B0604020202020204" pitchFamily="34" charset="0"/>
                        </a:rPr>
                        <a:t>0.080</a:t>
                      </a:r>
                      <a:r>
                        <a:rPr lang="en-US" sz="1200" b="0" i="0" dirty="0">
                          <a:solidFill>
                            <a:srgbClr val="000000"/>
                          </a:solidFill>
                          <a:effectLst/>
                          <a:latin typeface="Arial" panose="020B0604020202020204" pitchFamily="34" charset="0"/>
                        </a:rPr>
                        <a:t>​</a:t>
                      </a:r>
                      <a:endParaRPr lang="en-US" sz="1200" b="0" i="0" dirty="0">
                        <a:solidFill>
                          <a:srgbClr val="000000"/>
                        </a:solidFill>
                        <a:effectLst/>
                      </a:endParaRPr>
                    </a:p>
                  </a:txBody>
                  <a:tcPr marL="80700" marR="80700" marT="40350" marB="4035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solidFill>
                      <a:srgbClr val="F9EEEE"/>
                    </a:solidFill>
                  </a:tcPr>
                </a:tc>
                <a:extLst>
                  <a:ext uri="{0D108BD9-81ED-4DB2-BD59-A6C34878D82A}">
                    <a16:rowId xmlns:a16="http://schemas.microsoft.com/office/drawing/2014/main" val="1750993161"/>
                  </a:ext>
                </a:extLst>
              </a:tr>
            </a:tbl>
          </a:graphicData>
        </a:graphic>
      </p:graphicFrame>
      <p:sp>
        <p:nvSpPr>
          <p:cNvPr id="9" name="Rectangle 2">
            <a:extLst>
              <a:ext uri="{FF2B5EF4-FFF2-40B4-BE49-F238E27FC236}">
                <a16:creationId xmlns:a16="http://schemas.microsoft.com/office/drawing/2014/main" id="{F3683158-BCFB-C18C-AF07-CE01B26D5469}"/>
              </a:ext>
            </a:extLst>
          </p:cNvPr>
          <p:cNvSpPr>
            <a:spLocks noChangeArrowheads="1"/>
          </p:cNvSpPr>
          <p:nvPr/>
        </p:nvSpPr>
        <p:spPr bwMode="auto">
          <a:xfrm>
            <a:off x="0" y="1739535"/>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49172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19766" y="3887525"/>
            <a:ext cx="8805284" cy="17899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404497" y="444120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99911DEC-5E29-09A5-4E8A-D53296481539}"/>
              </a:ext>
            </a:extLst>
          </p:cNvPr>
          <p:cNvSpPr txBox="1"/>
          <p:nvPr/>
        </p:nvSpPr>
        <p:spPr>
          <a:xfrm>
            <a:off x="219766" y="205170"/>
            <a:ext cx="184731" cy="538609"/>
          </a:xfrm>
          <a:prstGeom prst="rect">
            <a:avLst/>
          </a:prstGeom>
          <a:noFill/>
        </p:spPr>
        <p:txBody>
          <a:bodyPr wrap="none" rtlCol="0">
            <a:spAutoFit/>
          </a:bodyPr>
          <a:lstStyle/>
          <a:p>
            <a:endParaRPr lang="en-US" sz="1500" b="1" dirty="0">
              <a:effectLst>
                <a:outerShdw blurRad="38100" dist="38100" dir="2700000" algn="tl">
                  <a:srgbClr val="000000">
                    <a:alpha val="43137"/>
                  </a:srgbClr>
                </a:outerShdw>
              </a:effectLst>
              <a:latin typeface="VNI-Times"/>
              <a:ea typeface="Times New Roman" panose="02020603050405020304" pitchFamily="18"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BC993457-5994-447C-6965-6CD017607F8C}"/>
              </a:ext>
            </a:extLst>
          </p:cNvPr>
          <p:cNvSpPr txBox="1"/>
          <p:nvPr/>
        </p:nvSpPr>
        <p:spPr>
          <a:xfrm>
            <a:off x="8889028" y="4897279"/>
            <a:ext cx="37612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21</a:t>
            </a:r>
          </a:p>
        </p:txBody>
      </p:sp>
      <p:pic>
        <p:nvPicPr>
          <p:cNvPr id="9" name="Picture 8">
            <a:extLst>
              <a:ext uri="{FF2B5EF4-FFF2-40B4-BE49-F238E27FC236}">
                <a16:creationId xmlns:a16="http://schemas.microsoft.com/office/drawing/2014/main" id="{86D8B232-A893-ECC7-78C2-7B426963AB9F}"/>
              </a:ext>
            </a:extLst>
          </p:cNvPr>
          <p:cNvPicPr>
            <a:picLocks noChangeAspect="1"/>
          </p:cNvPicPr>
          <p:nvPr/>
        </p:nvPicPr>
        <p:blipFill>
          <a:blip r:embed="rId4"/>
          <a:stretch>
            <a:fillRect/>
          </a:stretch>
        </p:blipFill>
        <p:spPr>
          <a:xfrm>
            <a:off x="7753619" y="4377028"/>
            <a:ext cx="841248" cy="325635"/>
          </a:xfrm>
          <a:prstGeom prst="rect">
            <a:avLst/>
          </a:prstGeom>
        </p:spPr>
      </p:pic>
      <p:sp>
        <p:nvSpPr>
          <p:cNvPr id="3" name="Rectangle: Rounded Corners 2">
            <a:extLst>
              <a:ext uri="{FF2B5EF4-FFF2-40B4-BE49-F238E27FC236}">
                <a16:creationId xmlns:a16="http://schemas.microsoft.com/office/drawing/2014/main" id="{28BCF70C-4400-234F-0444-4C768902A8AF}"/>
              </a:ext>
            </a:extLst>
          </p:cNvPr>
          <p:cNvSpPr/>
          <p:nvPr/>
        </p:nvSpPr>
        <p:spPr>
          <a:xfrm>
            <a:off x="578644" y="1385454"/>
            <a:ext cx="1214229" cy="5386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Loading Dataset</a:t>
            </a:r>
          </a:p>
        </p:txBody>
      </p:sp>
      <p:sp>
        <p:nvSpPr>
          <p:cNvPr id="4" name="Arrow: Right 3">
            <a:extLst>
              <a:ext uri="{FF2B5EF4-FFF2-40B4-BE49-F238E27FC236}">
                <a16:creationId xmlns:a16="http://schemas.microsoft.com/office/drawing/2014/main" id="{1F514E94-2EE8-4B94-E78F-9E2D39DF6221}"/>
              </a:ext>
            </a:extLst>
          </p:cNvPr>
          <p:cNvSpPr/>
          <p:nvPr/>
        </p:nvSpPr>
        <p:spPr>
          <a:xfrm>
            <a:off x="1823288" y="1631898"/>
            <a:ext cx="670408" cy="462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8" name="Straight Connector 7">
            <a:extLst>
              <a:ext uri="{FF2B5EF4-FFF2-40B4-BE49-F238E27FC236}">
                <a16:creationId xmlns:a16="http://schemas.microsoft.com/office/drawing/2014/main" id="{2BA696FF-F652-E5F9-7254-ED1714405A24}"/>
              </a:ext>
            </a:extLst>
          </p:cNvPr>
          <p:cNvCxnSpPr>
            <a:cxnSpLocks/>
            <a:stCxn id="11" idx="1"/>
          </p:cNvCxnSpPr>
          <p:nvPr/>
        </p:nvCxnSpPr>
        <p:spPr>
          <a:xfrm>
            <a:off x="2512694" y="899866"/>
            <a:ext cx="18998" cy="1641694"/>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sp>
        <p:nvSpPr>
          <p:cNvPr id="11" name="Arrow: Right 10">
            <a:extLst>
              <a:ext uri="{FF2B5EF4-FFF2-40B4-BE49-F238E27FC236}">
                <a16:creationId xmlns:a16="http://schemas.microsoft.com/office/drawing/2014/main" id="{1C1B0570-8C33-CB0E-1251-DCDED31DDB52}"/>
              </a:ext>
            </a:extLst>
          </p:cNvPr>
          <p:cNvSpPr/>
          <p:nvPr/>
        </p:nvSpPr>
        <p:spPr>
          <a:xfrm>
            <a:off x="2512694" y="876756"/>
            <a:ext cx="705598" cy="462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Rounded Corners 12">
            <a:extLst>
              <a:ext uri="{FF2B5EF4-FFF2-40B4-BE49-F238E27FC236}">
                <a16:creationId xmlns:a16="http://schemas.microsoft.com/office/drawing/2014/main" id="{447ACB45-EF6D-33BB-52D9-04F2A1EB02B7}"/>
              </a:ext>
            </a:extLst>
          </p:cNvPr>
          <p:cNvSpPr/>
          <p:nvPr/>
        </p:nvSpPr>
        <p:spPr>
          <a:xfrm>
            <a:off x="3305616" y="606478"/>
            <a:ext cx="1260000" cy="5532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Training Labels</a:t>
            </a:r>
          </a:p>
        </p:txBody>
      </p:sp>
      <p:sp>
        <p:nvSpPr>
          <p:cNvPr id="14" name="Rectangle: Rounded Corners 13">
            <a:extLst>
              <a:ext uri="{FF2B5EF4-FFF2-40B4-BE49-F238E27FC236}">
                <a16:creationId xmlns:a16="http://schemas.microsoft.com/office/drawing/2014/main" id="{6A6C031A-460E-DA9D-BF3F-848B9EAB28DE}"/>
              </a:ext>
            </a:extLst>
          </p:cNvPr>
          <p:cNvSpPr/>
          <p:nvPr/>
        </p:nvSpPr>
        <p:spPr>
          <a:xfrm>
            <a:off x="3303688" y="1383174"/>
            <a:ext cx="1259993" cy="5431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Training</a:t>
            </a:r>
          </a:p>
          <a:p>
            <a:pPr algn="ctr"/>
            <a:r>
              <a:rPr lang="en-US" dirty="0"/>
              <a:t>Data</a:t>
            </a:r>
          </a:p>
        </p:txBody>
      </p:sp>
      <p:sp>
        <p:nvSpPr>
          <p:cNvPr id="16" name="Arrow: Right 15">
            <a:extLst>
              <a:ext uri="{FF2B5EF4-FFF2-40B4-BE49-F238E27FC236}">
                <a16:creationId xmlns:a16="http://schemas.microsoft.com/office/drawing/2014/main" id="{8A1E216A-FBE8-CA13-02CE-EA94FA2B0E23}"/>
              </a:ext>
            </a:extLst>
          </p:cNvPr>
          <p:cNvSpPr/>
          <p:nvPr/>
        </p:nvSpPr>
        <p:spPr>
          <a:xfrm>
            <a:off x="2531692" y="2517391"/>
            <a:ext cx="731937" cy="462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8" name="Rectangle: Rounded Corners 17">
            <a:extLst>
              <a:ext uri="{FF2B5EF4-FFF2-40B4-BE49-F238E27FC236}">
                <a16:creationId xmlns:a16="http://schemas.microsoft.com/office/drawing/2014/main" id="{88AA44E8-D129-FC3C-9137-95FEB5AC5840}"/>
              </a:ext>
            </a:extLst>
          </p:cNvPr>
          <p:cNvSpPr/>
          <p:nvPr/>
        </p:nvSpPr>
        <p:spPr>
          <a:xfrm>
            <a:off x="6000646" y="899866"/>
            <a:ext cx="1368635" cy="6240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Algorithm</a:t>
            </a:r>
          </a:p>
        </p:txBody>
      </p:sp>
      <p:sp>
        <p:nvSpPr>
          <p:cNvPr id="19" name="Arrow: Right 18">
            <a:extLst>
              <a:ext uri="{FF2B5EF4-FFF2-40B4-BE49-F238E27FC236}">
                <a16:creationId xmlns:a16="http://schemas.microsoft.com/office/drawing/2014/main" id="{672E1E57-A700-129B-D32B-960B0CF53A66}"/>
              </a:ext>
            </a:extLst>
          </p:cNvPr>
          <p:cNvSpPr/>
          <p:nvPr/>
        </p:nvSpPr>
        <p:spPr>
          <a:xfrm>
            <a:off x="4594877" y="1241816"/>
            <a:ext cx="1342164" cy="462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CDCC3019-7F61-41A5-A03B-7C15FB500A9E}"/>
              </a:ext>
            </a:extLst>
          </p:cNvPr>
          <p:cNvSpPr/>
          <p:nvPr/>
        </p:nvSpPr>
        <p:spPr>
          <a:xfrm>
            <a:off x="3282627" y="2205585"/>
            <a:ext cx="1285200" cy="5431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Testing</a:t>
            </a:r>
          </a:p>
          <a:p>
            <a:pPr algn="ctr"/>
            <a:r>
              <a:rPr lang="en-US" dirty="0"/>
              <a:t>Dataset</a:t>
            </a:r>
          </a:p>
        </p:txBody>
      </p:sp>
      <p:sp>
        <p:nvSpPr>
          <p:cNvPr id="21" name="Arrow: Right 20">
            <a:extLst>
              <a:ext uri="{FF2B5EF4-FFF2-40B4-BE49-F238E27FC236}">
                <a16:creationId xmlns:a16="http://schemas.microsoft.com/office/drawing/2014/main" id="{66BAE217-9C38-C046-18A8-F73074EA81C6}"/>
              </a:ext>
            </a:extLst>
          </p:cNvPr>
          <p:cNvSpPr/>
          <p:nvPr/>
        </p:nvSpPr>
        <p:spPr>
          <a:xfrm>
            <a:off x="4607046" y="2509092"/>
            <a:ext cx="1317825" cy="462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6" name="Rectangle: Rounded Corners 25">
            <a:extLst>
              <a:ext uri="{FF2B5EF4-FFF2-40B4-BE49-F238E27FC236}">
                <a16:creationId xmlns:a16="http://schemas.microsoft.com/office/drawing/2014/main" id="{36EA6C5E-9A11-2102-B6A7-2865B339898B}"/>
              </a:ext>
            </a:extLst>
          </p:cNvPr>
          <p:cNvSpPr/>
          <p:nvPr/>
        </p:nvSpPr>
        <p:spPr>
          <a:xfrm>
            <a:off x="5982368" y="2131792"/>
            <a:ext cx="1386913" cy="6518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Classifier</a:t>
            </a:r>
          </a:p>
        </p:txBody>
      </p:sp>
      <p:sp>
        <p:nvSpPr>
          <p:cNvPr id="28" name="Arrow: Right 27">
            <a:extLst>
              <a:ext uri="{FF2B5EF4-FFF2-40B4-BE49-F238E27FC236}">
                <a16:creationId xmlns:a16="http://schemas.microsoft.com/office/drawing/2014/main" id="{F3604753-DC9E-4FCD-A1ED-371F1B2F174F}"/>
              </a:ext>
            </a:extLst>
          </p:cNvPr>
          <p:cNvSpPr/>
          <p:nvPr/>
        </p:nvSpPr>
        <p:spPr>
          <a:xfrm rot="5400000">
            <a:off x="6451174" y="1815116"/>
            <a:ext cx="49948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 name="Arrow: Right 29">
            <a:extLst>
              <a:ext uri="{FF2B5EF4-FFF2-40B4-BE49-F238E27FC236}">
                <a16:creationId xmlns:a16="http://schemas.microsoft.com/office/drawing/2014/main" id="{12C74D75-F29B-7BC1-E274-A989428324A8}"/>
              </a:ext>
            </a:extLst>
          </p:cNvPr>
          <p:cNvSpPr/>
          <p:nvPr/>
        </p:nvSpPr>
        <p:spPr>
          <a:xfrm rot="5400000" flipV="1">
            <a:off x="6538049" y="2985537"/>
            <a:ext cx="371453"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1" name="Rectangle: Rounded Corners 30">
            <a:extLst>
              <a:ext uri="{FF2B5EF4-FFF2-40B4-BE49-F238E27FC236}">
                <a16:creationId xmlns:a16="http://schemas.microsoft.com/office/drawing/2014/main" id="{0616D798-6107-C96F-CD8E-872D8CD0881A}"/>
              </a:ext>
            </a:extLst>
          </p:cNvPr>
          <p:cNvSpPr/>
          <p:nvPr/>
        </p:nvSpPr>
        <p:spPr>
          <a:xfrm>
            <a:off x="6000646" y="3208562"/>
            <a:ext cx="1386913" cy="6518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Prediction</a:t>
            </a:r>
          </a:p>
        </p:txBody>
      </p:sp>
    </p:spTree>
    <p:extLst>
      <p:ext uri="{BB962C8B-B14F-4D97-AF65-F5344CB8AC3E}">
        <p14:creationId xmlns:p14="http://schemas.microsoft.com/office/powerpoint/2010/main" val="12735570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19766" y="3887525"/>
            <a:ext cx="8805284" cy="17899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404497" y="444120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99911DEC-5E29-09A5-4E8A-D53296481539}"/>
              </a:ext>
            </a:extLst>
          </p:cNvPr>
          <p:cNvSpPr txBox="1"/>
          <p:nvPr/>
        </p:nvSpPr>
        <p:spPr>
          <a:xfrm>
            <a:off x="219766" y="205170"/>
            <a:ext cx="184731" cy="538609"/>
          </a:xfrm>
          <a:prstGeom prst="rect">
            <a:avLst/>
          </a:prstGeom>
          <a:noFill/>
        </p:spPr>
        <p:txBody>
          <a:bodyPr wrap="none" rtlCol="0">
            <a:spAutoFit/>
          </a:bodyPr>
          <a:lstStyle/>
          <a:p>
            <a:endParaRPr lang="en-US" sz="1500" b="1" dirty="0">
              <a:effectLst>
                <a:outerShdw blurRad="38100" dist="38100" dir="2700000" algn="tl">
                  <a:srgbClr val="000000">
                    <a:alpha val="43137"/>
                  </a:srgbClr>
                </a:outerShdw>
              </a:effectLst>
              <a:latin typeface="VNI-Times"/>
              <a:ea typeface="Times New Roman" panose="02020603050405020304" pitchFamily="18"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BC993457-5994-447C-6965-6CD017607F8C}"/>
              </a:ext>
            </a:extLst>
          </p:cNvPr>
          <p:cNvSpPr txBox="1"/>
          <p:nvPr/>
        </p:nvSpPr>
        <p:spPr>
          <a:xfrm>
            <a:off x="8886825" y="4897279"/>
            <a:ext cx="514350"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a:t>
            </a:r>
          </a:p>
        </p:txBody>
      </p:sp>
      <p:pic>
        <p:nvPicPr>
          <p:cNvPr id="9" name="Picture 8">
            <a:extLst>
              <a:ext uri="{FF2B5EF4-FFF2-40B4-BE49-F238E27FC236}">
                <a16:creationId xmlns:a16="http://schemas.microsoft.com/office/drawing/2014/main" id="{86D8B232-A893-ECC7-78C2-7B426963AB9F}"/>
              </a:ext>
            </a:extLst>
          </p:cNvPr>
          <p:cNvPicPr>
            <a:picLocks noChangeAspect="1"/>
          </p:cNvPicPr>
          <p:nvPr/>
        </p:nvPicPr>
        <p:blipFill>
          <a:blip r:embed="rId4"/>
          <a:stretch>
            <a:fillRect/>
          </a:stretch>
        </p:blipFill>
        <p:spPr>
          <a:xfrm>
            <a:off x="7753619" y="4377028"/>
            <a:ext cx="841248" cy="325635"/>
          </a:xfrm>
          <a:prstGeom prst="rect">
            <a:avLst/>
          </a:prstGeom>
        </p:spPr>
      </p:pic>
      <p:sp>
        <p:nvSpPr>
          <p:cNvPr id="6" name="TextBox 5">
            <a:extLst>
              <a:ext uri="{FF2B5EF4-FFF2-40B4-BE49-F238E27FC236}">
                <a16:creationId xmlns:a16="http://schemas.microsoft.com/office/drawing/2014/main" id="{9591CD0A-36C9-D4B1-9607-B32077EAB3AC}"/>
              </a:ext>
            </a:extLst>
          </p:cNvPr>
          <p:cNvSpPr txBox="1"/>
          <p:nvPr/>
        </p:nvSpPr>
        <p:spPr>
          <a:xfrm>
            <a:off x="404497" y="436350"/>
            <a:ext cx="8249904" cy="3263266"/>
          </a:xfrm>
          <a:prstGeom prst="rect">
            <a:avLst/>
          </a:prstGeom>
          <a:noFill/>
        </p:spPr>
        <p:txBody>
          <a:bodyPr wrap="square">
            <a:spAutoFit/>
          </a:bodyPr>
          <a:lstStyle/>
          <a:p>
            <a:pPr marL="0" marR="0" algn="just">
              <a:lnSpc>
                <a:spcPct val="130000"/>
              </a:lnSpc>
              <a:spcBef>
                <a:spcPts val="0"/>
              </a:spcBef>
              <a:spcAft>
                <a:spcPts val="0"/>
              </a:spcAft>
            </a:pPr>
            <a:r>
              <a:rPr 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a:t>
            </a:r>
            <a:r>
              <a:rPr 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viện</a:t>
            </a:r>
            <a:r>
              <a:rPr lang="en-US"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sklearn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nltk</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30000"/>
              </a:lnSpc>
              <a:spcBef>
                <a:spcPts val="0"/>
              </a:spcBef>
              <a:spcAft>
                <a:spcPts val="0"/>
              </a:spcAft>
            </a:pPr>
            <a:endPar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5169 tin </a:t>
            </a:r>
            <a:r>
              <a:rPr lang="en-US"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nhắn</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4516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dirty="0">
                <a:effectLst/>
                <a:latin typeface="Times New Roman" panose="02020603050405020304" pitchFamily="18" charset="0"/>
                <a:ea typeface="Calibri" panose="020F0502020204030204" pitchFamily="34" charset="0"/>
                <a:cs typeface="Times New Roman" panose="02020603050405020304" pitchFamily="18" charset="0"/>
              </a:rPr>
              <a:t> ham, 653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dirty="0">
                <a:effectLst/>
                <a:latin typeface="Times New Roman" panose="02020603050405020304" pitchFamily="18" charset="0"/>
                <a:ea typeface="Calibri" panose="020F0502020204030204" pitchFamily="34" charset="0"/>
                <a:cs typeface="Times New Roman" panose="02020603050405020304" pitchFamily="18" charset="0"/>
              </a:rPr>
              <a:t> spam)</a:t>
            </a:r>
          </a:p>
          <a:p>
            <a:pPr algn="just">
              <a:lnSpc>
                <a:spcPct val="130000"/>
              </a:lnSpc>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30000"/>
              </a:lnSpc>
              <a:buFont typeface="Arial" panose="020B0604020202020204" pitchFamily="34" charset="0"/>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huấn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dirty="0">
                <a:effectLst/>
                <a:latin typeface="Times New Roman" panose="02020603050405020304" pitchFamily="18" charset="0"/>
                <a:ea typeface="Calibri" panose="020F0502020204030204" pitchFamily="34" charset="0"/>
                <a:cs typeface="Times New Roman" panose="02020603050405020304" pitchFamily="18" charset="0"/>
              </a:rPr>
              <a:t>: 80%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lý</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30000"/>
              </a:lnSpc>
              <a:buFont typeface="Arial" panose="020B0604020202020204" pitchFamily="34" charset="0"/>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kiểm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20%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tiền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lý</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30000"/>
              </a:lnSpc>
              <a:buFont typeface="Arial" panose="020B0604020202020204" pitchFamily="34" charset="0"/>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trích</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TF-IDF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trưng</a:t>
            </a:r>
            <a:r>
              <a:rPr lang="en-US" dirty="0">
                <a:latin typeface="Times New Roman" panose="02020603050405020304" pitchFamily="18" charset="0"/>
                <a:ea typeface="Calibri" panose="020F0502020204030204" pitchFamily="34" charset="0"/>
                <a:cs typeface="Times New Roman" panose="02020603050405020304" pitchFamily="18" charset="0"/>
              </a:rPr>
              <a:t>: 3000)</a:t>
            </a:r>
          </a:p>
          <a:p>
            <a:pPr algn="just">
              <a:lnSpc>
                <a:spcPct val="130000"/>
              </a:lnSpc>
            </a:pPr>
            <a:r>
              <a:rPr lang="en-US" sz="1500" b="1"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vào</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mô</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latin typeface="Times New Roman" panose="02020603050405020304" pitchFamily="18" charset="0"/>
                <a:ea typeface="Calibri" panose="020F0502020204030204" pitchFamily="34" charset="0"/>
                <a:cs typeface="Times New Roman" panose="02020603050405020304" pitchFamily="18" charset="0"/>
              </a:rPr>
              <a:t>D</a:t>
            </a:r>
            <a:r>
              <a:rPr lang="en-US" dirty="0" err="1">
                <a:latin typeface="Times New Roman" panose="02020603050405020304" pitchFamily="18" charset="0"/>
                <a:ea typeface="Calibri" panose="020F0502020204030204" pitchFamily="34" charset="0"/>
                <a:cs typeface="Times New Roman" panose="02020603050405020304" pitchFamily="18" charset="0"/>
              </a:rPr>
              <a:t>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dưới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vectơ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r>
              <a:rPr lang="en-US" sz="1500" b="1"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ra</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mô</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latin typeface="Times New Roman" panose="02020603050405020304" pitchFamily="18" charset="0"/>
                <a:ea typeface="Calibri" panose="020F0502020204030204" pitchFamily="34" charset="0"/>
                <a:cs typeface="Times New Roman" panose="02020603050405020304" pitchFamily="18" charset="0"/>
              </a:rPr>
              <a:t>K</a:t>
            </a:r>
            <a:r>
              <a:rPr lang="en-US" dirty="0" err="1">
                <a:latin typeface="Times New Roman" panose="02020603050405020304" pitchFamily="18" charset="0"/>
                <a:ea typeface="Calibri" panose="020F0502020204030204" pitchFamily="34" charset="0"/>
                <a:cs typeface="Times New Roman" panose="02020603050405020304" pitchFamily="18" charset="0"/>
              </a:rPr>
              <a:t>hông</a:t>
            </a:r>
            <a:r>
              <a:rPr lang="en-US" dirty="0">
                <a:latin typeface="Times New Roman" panose="02020603050405020304" pitchFamily="18" charset="0"/>
                <a:ea typeface="Calibri" panose="020F0502020204030204" pitchFamily="34" charset="0"/>
                <a:cs typeface="Times New Roman" panose="02020603050405020304" pitchFamily="18" charset="0"/>
              </a:rPr>
              <a:t> spam (0)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spam (1)</a:t>
            </a:r>
          </a:p>
          <a:p>
            <a:pPr algn="just">
              <a:lnSpc>
                <a:spcPct val="130000"/>
              </a:lnSpc>
            </a:pPr>
            <a:r>
              <a:rPr lang="en-US" sz="1500" b="1" dirty="0" err="1">
                <a:latin typeface="Times New Roman" panose="02020603050405020304" pitchFamily="18" charset="0"/>
                <a:ea typeface="Calibri" panose="020F0502020204030204" pitchFamily="34" charset="0"/>
                <a:cs typeface="Times New Roman" panose="02020603050405020304" pitchFamily="18" charset="0"/>
              </a:rPr>
              <a:t>Thuật</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toán</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500" b="1" dirty="0">
                <a:latin typeface="Times New Roman" panose="02020603050405020304" pitchFamily="18" charset="0"/>
                <a:ea typeface="Calibri" panose="020F0502020204030204" pitchFamily="34" charset="0"/>
                <a:cs typeface="Times New Roman" panose="02020603050405020304" pitchFamily="18" charset="0"/>
              </a:rPr>
              <a:t> </a:t>
            </a:r>
            <a:r>
              <a:rPr lang="en-US" sz="1500" b="1" dirty="0" err="1">
                <a:latin typeface="Times New Roman" panose="02020603050405020304" pitchFamily="18" charset="0"/>
                <a:ea typeface="Calibri" panose="020F0502020204030204" pitchFamily="34" charset="0"/>
                <a:cs typeface="Times New Roman" panose="02020603050405020304" pitchFamily="18" charset="0"/>
              </a:rPr>
              <a:t>loại</a:t>
            </a:r>
            <a:r>
              <a:rPr lang="en-US" sz="1500" b="1" dirty="0">
                <a:latin typeface="Times New Roman" panose="02020603050405020304" pitchFamily="18" charset="0"/>
                <a:ea typeface="Calibri" panose="020F0502020204030204" pitchFamily="34" charset="0"/>
                <a:cs typeface="Times New Roman" panose="02020603050405020304" pitchFamily="18" charset="0"/>
              </a:rPr>
              <a:t>:</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Multinomial Naïve Bayes.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83746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013950"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Chỉ</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đánh</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hình</a:t>
            </a:r>
            <a:endParaRPr lang="en-US" sz="1600" b="1" dirty="0">
              <a:solidFill>
                <a:schemeClr val="tx1"/>
              </a:solidFill>
              <a:latin typeface="VNI-Times"/>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A7163F-AD7F-50E7-48A3-1D2F035EC977}"/>
                  </a:ext>
                </a:extLst>
              </p:cNvPr>
              <p:cNvSpPr txBox="1"/>
              <p:nvPr/>
            </p:nvSpPr>
            <p:spPr>
              <a:xfrm>
                <a:off x="467947" y="813091"/>
                <a:ext cx="4276079" cy="1905202"/>
              </a:xfrm>
              <a:prstGeom prst="rect">
                <a:avLst/>
              </a:prstGeom>
              <a:noFill/>
            </p:spPr>
            <p:txBody>
              <a:bodyPr wrap="square">
                <a:spAutoFit/>
              </a:bodyPr>
              <a:lstStyle/>
              <a:p>
                <a:pPr marL="0" marR="0">
                  <a:lnSpc>
                    <a:spcPct val="107000"/>
                  </a:lnSpc>
                  <a:spcBef>
                    <a:spcPts val="0"/>
                  </a:spcBef>
                  <a:spcAft>
                    <a:spcPts val="800"/>
                  </a:spcAft>
                </a:pPr>
                <a:r>
                  <a:rPr lang="en-US" sz="1500" kern="100" dirty="0">
                    <a:effectLst/>
                    <a:latin typeface="Cambria Math" panose="02040503050406030204" pitchFamily="18" charset="0"/>
                    <a:ea typeface="Cambria Math" panose="02040503050406030204" pitchFamily="18" charset="0"/>
                    <a:cs typeface="Times New Roman" panose="02020603050405020304" pitchFamily="18" charset="0"/>
                  </a:rPr>
                  <a:t>Precision = </a:t>
                </a:r>
                <a14:m>
                  <m:oMath xmlns:m="http://schemas.openxmlformats.org/officeDocument/2006/math">
                    <m:f>
                      <m:fPr>
                        <m:ctrlPr>
                          <a:rPr lang="en-US" sz="15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num>
                      <m:den>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FP</m:t>
                        </m:r>
                      </m:den>
                    </m:f>
                  </m:oMath>
                </a14:m>
                <a:endParaRPr lang="en-US" sz="15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nSpc>
                    <a:spcPct val="107000"/>
                  </a:lnSpc>
                  <a:spcBef>
                    <a:spcPts val="0"/>
                  </a:spcBef>
                  <a:spcAft>
                    <a:spcPts val="800"/>
                  </a:spcAft>
                </a:pPr>
                <a:r>
                  <a:rPr lang="en-US" sz="1500" kern="100" dirty="0">
                    <a:effectLst/>
                    <a:latin typeface="Cambria Math" panose="02040503050406030204" pitchFamily="18" charset="0"/>
                    <a:ea typeface="Cambria Math" panose="02040503050406030204" pitchFamily="18" charset="0"/>
                    <a:cs typeface="Times New Roman" panose="02020603050405020304" pitchFamily="18" charset="0"/>
                  </a:rPr>
                  <a:t>Recall = </a:t>
                </a:r>
                <a14:m>
                  <m:oMath xmlns:m="http://schemas.openxmlformats.org/officeDocument/2006/math">
                    <m:f>
                      <m:fPr>
                        <m:ctrlPr>
                          <a:rPr lang="en-US" sz="15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num>
                      <m:den>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FN</m:t>
                        </m:r>
                      </m:den>
                    </m:f>
                  </m:oMath>
                </a14:m>
                <a:endParaRPr lang="en-US"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nSpc>
                    <a:spcPct val="107000"/>
                  </a:lnSpc>
                  <a:spcBef>
                    <a:spcPts val="0"/>
                  </a:spcBef>
                  <a:spcAft>
                    <a:spcPts val="800"/>
                  </a:spcAft>
                </a:pPr>
                <a:r>
                  <a:rPr lang="en-US" sz="1500" kern="100" dirty="0">
                    <a:effectLst/>
                    <a:latin typeface="Cambria Math" panose="02040503050406030204" pitchFamily="18" charset="0"/>
                    <a:ea typeface="Cambria Math" panose="02040503050406030204" pitchFamily="18" charset="0"/>
                    <a:cs typeface="Times New Roman" panose="02020603050405020304" pitchFamily="18" charset="0"/>
                  </a:rPr>
                  <a:t>Overall Accuracy = </a:t>
                </a:r>
                <a14:m>
                  <m:oMath xmlns:m="http://schemas.openxmlformats.org/officeDocument/2006/math">
                    <m:f>
                      <m:fPr>
                        <m:ctrlPr>
                          <a:rPr lang="en-US" sz="15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TN</m:t>
                        </m:r>
                      </m:num>
                      <m:den>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TP</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TN</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FP</m:t>
                        </m:r>
                        <m: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 + </m:t>
                        </m:r>
                        <m:r>
                          <m:rPr>
                            <m:sty m:val="p"/>
                          </m:rPr>
                          <a:rPr lang="en-US" sz="1500" b="0" i="0" kern="100">
                            <a:effectLst/>
                            <a:latin typeface="Cambria Math" panose="02040503050406030204" pitchFamily="18" charset="0"/>
                            <a:ea typeface="Cambria Math" panose="02040503050406030204" pitchFamily="18" charset="0"/>
                            <a:cs typeface="Times New Roman" panose="02020603050405020304" pitchFamily="18" charset="0"/>
                          </a:rPr>
                          <m:t>FN</m:t>
                        </m:r>
                      </m:den>
                    </m:f>
                  </m:oMath>
                </a14:m>
                <a:endParaRPr lang="en-US" sz="1500"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nSpc>
                    <a:spcPct val="107000"/>
                  </a:lnSpc>
                  <a:spcBef>
                    <a:spcPts val="0"/>
                  </a:spcBef>
                  <a:spcAft>
                    <a:spcPts val="800"/>
                  </a:spcAft>
                </a:pPr>
                <a:r>
                  <a:rPr lang="en-US" kern="100" dirty="0">
                    <a:latin typeface="Cambria Math" panose="02040503050406030204" pitchFamily="18" charset="0"/>
                    <a:ea typeface="Cambria Math" panose="02040503050406030204" pitchFamily="18" charset="0"/>
                    <a:cs typeface="Times New Roman" panose="02020603050405020304" pitchFamily="18" charset="0"/>
                  </a:rPr>
                  <a:t>F1 =  </a:t>
                </a:r>
                <a14:m>
                  <m:oMath xmlns:m="http://schemas.openxmlformats.org/officeDocument/2006/math">
                    <m:f>
                      <m:fPr>
                        <m:ctrlPr>
                          <a:rPr lang="en-US"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2</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x</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Pre</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cison</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x</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Recall</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m:t>
                        </m:r>
                      </m:num>
                      <m:den>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Pre</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cison</m:t>
                        </m:r>
                        <m:r>
                          <m:rPr>
                            <m:nor/>
                          </m:rPr>
                          <a:rPr lang="en-US" b="0" i="0" dirty="0" smtClean="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 + </m:t>
                        </m:r>
                        <m:r>
                          <m:rPr>
                            <m:nor/>
                          </m:rPr>
                          <a:rPr lang="en-US" dirty="0">
                            <a:solidFill>
                              <a:srgbClr val="040C28"/>
                            </a:solidFill>
                            <a:latin typeface="Cambria Math" panose="02040503050406030204" pitchFamily="18" charset="0"/>
                            <a:ea typeface="Cambria Math" panose="02040503050406030204" pitchFamily="18" charset="0"/>
                            <a:cs typeface="Times New Roman" panose="02020603050405020304" pitchFamily="18" charset="0"/>
                          </a:rPr>
                          <m:t>Recall</m:t>
                        </m:r>
                      </m:den>
                    </m:f>
                  </m:oMath>
                </a14:m>
                <a:endParaRPr lang="en-US"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6A7163F-AD7F-50E7-48A3-1D2F035EC977}"/>
                  </a:ext>
                </a:extLst>
              </p:cNvPr>
              <p:cNvSpPr txBox="1">
                <a:spLocks noRot="1" noChangeAspect="1" noMove="1" noResize="1" noEditPoints="1" noAdjustHandles="1" noChangeArrowheads="1" noChangeShapeType="1" noTextEdit="1"/>
              </p:cNvSpPr>
              <p:nvPr/>
            </p:nvSpPr>
            <p:spPr>
              <a:xfrm>
                <a:off x="467947" y="813091"/>
                <a:ext cx="4276079" cy="1905202"/>
              </a:xfrm>
              <a:prstGeom prst="rect">
                <a:avLst/>
              </a:prstGeom>
              <a:blipFill>
                <a:blip r:embed="rId5"/>
                <a:stretch>
                  <a:fillRect l="-57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A5ECDEF-18BE-154D-DABB-B74E59B1DF05}"/>
              </a:ext>
            </a:extLst>
          </p:cNvPr>
          <p:cNvSpPr txBox="1"/>
          <p:nvPr/>
        </p:nvSpPr>
        <p:spPr>
          <a:xfrm>
            <a:off x="273425" y="2976153"/>
            <a:ext cx="4172346" cy="692497"/>
          </a:xfrm>
          <a:prstGeom prst="rect">
            <a:avLst/>
          </a:prstGeom>
          <a:noFill/>
        </p:spPr>
        <p:txBody>
          <a:bodyPr wrap="square" rtlCol="0">
            <a:spAutoFit/>
          </a:bodyPr>
          <a:lstStyle/>
          <a:p>
            <a:pPr algn="just"/>
            <a:r>
              <a:rPr lang="en-US" sz="1300" dirty="0">
                <a:solidFill>
                  <a:schemeClr val="tx1"/>
                </a:solidFill>
                <a:latin typeface="Times New Roman" panose="02020603050405020304" pitchFamily="18" charset="0"/>
                <a:cs typeface="Times New Roman" panose="02020603050405020304" pitchFamily="18" charset="0"/>
              </a:rPr>
              <a:t>→ 4 </a:t>
            </a:r>
            <a:r>
              <a:rPr lang="en-US" sz="1300" dirty="0" err="1">
                <a:solidFill>
                  <a:schemeClr val="tx1"/>
                </a:solidFill>
                <a:latin typeface="Times New Roman" panose="02020603050405020304" pitchFamily="18" charset="0"/>
                <a:cs typeface="Times New Roman" panose="02020603050405020304" pitchFamily="18" charset="0"/>
              </a:rPr>
              <a:t>mô</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hình</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hiệu</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quả</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nhất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theo</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các</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chỉ</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số</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trên</a:t>
            </a:r>
            <a:r>
              <a:rPr lang="en-US" sz="1300" dirty="0">
                <a:solidFill>
                  <a:schemeClr val="tx1"/>
                </a:solidFill>
                <a:latin typeface="Times New Roman" panose="02020603050405020304" pitchFamily="18" charset="0"/>
                <a:cs typeface="Times New Roman" panose="02020603050405020304" pitchFamily="18" charset="0"/>
              </a:rPr>
              <a:t>: Multinomial Naïve Bayes, Extra Trees Classifier, Support Vector Machine, Random Forest.</a:t>
            </a:r>
          </a:p>
        </p:txBody>
      </p:sp>
      <p:pic>
        <p:nvPicPr>
          <p:cNvPr id="5" name="Picture 4">
            <a:extLst>
              <a:ext uri="{FF2B5EF4-FFF2-40B4-BE49-F238E27FC236}">
                <a16:creationId xmlns:a16="http://schemas.microsoft.com/office/drawing/2014/main" id="{B8448C8E-6794-E42E-AF69-20522F2ABB93}"/>
              </a:ext>
            </a:extLst>
          </p:cNvPr>
          <p:cNvPicPr>
            <a:picLocks noChangeAspect="1"/>
          </p:cNvPicPr>
          <p:nvPr/>
        </p:nvPicPr>
        <p:blipFill>
          <a:blip r:embed="rId6"/>
          <a:stretch>
            <a:fillRect/>
          </a:stretch>
        </p:blipFill>
        <p:spPr>
          <a:xfrm>
            <a:off x="4496171" y="239528"/>
            <a:ext cx="4424805" cy="3643510"/>
          </a:xfrm>
          <a:prstGeom prst="rect">
            <a:avLst/>
          </a:prstGeom>
        </p:spPr>
      </p:pic>
    </p:spTree>
    <p:extLst>
      <p:ext uri="{BB962C8B-B14F-4D97-AF65-F5344CB8AC3E}">
        <p14:creationId xmlns:p14="http://schemas.microsoft.com/office/powerpoint/2010/main" val="5679491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33751" y="279468"/>
            <a:ext cx="3388436"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Thời</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hình</a:t>
            </a:r>
            <a:endParaRPr lang="en-US" sz="1600" b="1" dirty="0">
              <a:solidFill>
                <a:schemeClr val="tx1"/>
              </a:solidFill>
              <a:latin typeface="VNI-Times"/>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p:sp>
        <p:nvSpPr>
          <p:cNvPr id="13" name="TextBox 12">
            <a:extLst>
              <a:ext uri="{FF2B5EF4-FFF2-40B4-BE49-F238E27FC236}">
                <a16:creationId xmlns:a16="http://schemas.microsoft.com/office/drawing/2014/main" id="{36A7163F-AD7F-50E7-48A3-1D2F035EC977}"/>
              </a:ext>
            </a:extLst>
          </p:cNvPr>
          <p:cNvSpPr txBox="1"/>
          <p:nvPr/>
        </p:nvSpPr>
        <p:spPr>
          <a:xfrm>
            <a:off x="449161" y="832131"/>
            <a:ext cx="3426007" cy="1870320"/>
          </a:xfrm>
          <a:prstGeom prst="rect">
            <a:avLst/>
          </a:prstGeom>
          <a:noFill/>
        </p:spPr>
        <p:txBody>
          <a:bodyPr wrap="square">
            <a:spAutoFit/>
          </a:bodyPr>
          <a:lstStyle/>
          <a:p>
            <a:pPr marL="0" marR="0">
              <a:lnSpc>
                <a:spcPct val="107000"/>
              </a:lnSpc>
              <a:spcBef>
                <a:spcPts val="0"/>
              </a:spcBef>
              <a:spcAft>
                <a:spcPts val="800"/>
              </a:spcAft>
            </a:pPr>
            <a:r>
              <a:rPr lang="en-US" dirty="0">
                <a:solidFill>
                  <a:schemeClr val="tx1"/>
                </a:solidFill>
                <a:latin typeface="Times New Roman" panose="02020603050405020304" pitchFamily="18" charset="0"/>
                <a:cs typeface="Times New Roman" panose="02020603050405020304" pitchFamily="18" charset="0"/>
              </a:rPr>
              <a:t>4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chạy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theo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tự</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xuống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thấp</a:t>
            </a:r>
            <a:r>
              <a:rPr lang="en-US" dirty="0">
                <a:solidFill>
                  <a:schemeClr val="tx1"/>
                </a:solidFill>
                <a:latin typeface="Times New Roman" panose="02020603050405020304" pitchFamily="18" charset="0"/>
                <a:cs typeface="Times New Roman" panose="02020603050405020304" pitchFamily="18" charset="0"/>
              </a:rPr>
              <a:t>:</a:t>
            </a:r>
          </a:p>
          <a:p>
            <a:pPr marL="285750" marR="0" indent="-285750">
              <a:lnSpc>
                <a:spcPct val="107000"/>
              </a:lnSpc>
              <a:spcBef>
                <a:spcPts val="0"/>
              </a:spcBef>
              <a:spcAft>
                <a:spcPts val="800"/>
              </a:spcAft>
              <a:buFont typeface="Arial" panose="020B0604020202020204" pitchFamily="34" charset="0"/>
              <a:buChar char="•"/>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Multinomial Naïve Bayes</a:t>
            </a:r>
          </a:p>
          <a:p>
            <a:pPr marL="285750" marR="0" indent="-285750">
              <a:lnSpc>
                <a:spcPct val="107000"/>
              </a:lnSpc>
              <a:spcBef>
                <a:spcPts val="0"/>
              </a:spcBef>
              <a:spcAft>
                <a:spcPts val="800"/>
              </a:spcAft>
              <a:buFont typeface="Arial" panose="020B0604020202020204" pitchFamily="34" charset="0"/>
              <a:buChar char="•"/>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Logistic Regression</a:t>
            </a:r>
          </a:p>
          <a:p>
            <a:pPr marL="285750" marR="0" indent="-285750">
              <a:lnSpc>
                <a:spcPct val="107000"/>
              </a:lnSpc>
              <a:spcBef>
                <a:spcPts val="0"/>
              </a:spcBef>
              <a:spcAft>
                <a:spcPts val="800"/>
              </a:spcAft>
              <a:buFont typeface="Arial" panose="020B0604020202020204" pitchFamily="34" charset="0"/>
              <a:buChar char="•"/>
            </a:pPr>
            <a:r>
              <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K-Nearest Neighbors</a:t>
            </a:r>
          </a:p>
          <a:p>
            <a:pPr marL="285750" marR="0" indent="-285750">
              <a:lnSpc>
                <a:spcPct val="107000"/>
              </a:lnSpc>
              <a:spcBef>
                <a:spcPts val="0"/>
              </a:spcBef>
              <a:spcAft>
                <a:spcPts val="800"/>
              </a:spcAft>
              <a:buFont typeface="Arial" panose="020B0604020202020204" pitchFamily="34" charset="0"/>
              <a:buChar char="•"/>
            </a:pP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Decision Tree </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14B7D87-5600-2A3F-6C0B-06FB21193044}"/>
              </a:ext>
            </a:extLst>
          </p:cNvPr>
          <p:cNvPicPr>
            <a:picLocks noChangeAspect="1"/>
          </p:cNvPicPr>
          <p:nvPr/>
        </p:nvPicPr>
        <p:blipFill>
          <a:blip r:embed="rId5"/>
          <a:stretch>
            <a:fillRect/>
          </a:stretch>
        </p:blipFill>
        <p:spPr>
          <a:xfrm>
            <a:off x="4111199" y="279468"/>
            <a:ext cx="4672801" cy="3553451"/>
          </a:xfrm>
          <a:prstGeom prst="rect">
            <a:avLst/>
          </a:prstGeom>
        </p:spPr>
      </p:pic>
      <p:sp>
        <p:nvSpPr>
          <p:cNvPr id="8" name="TextBox 7">
            <a:extLst>
              <a:ext uri="{FF2B5EF4-FFF2-40B4-BE49-F238E27FC236}">
                <a16:creationId xmlns:a16="http://schemas.microsoft.com/office/drawing/2014/main" id="{75C567BB-4638-EC4A-32ED-CCED15CAE68B}"/>
              </a:ext>
            </a:extLst>
          </p:cNvPr>
          <p:cNvSpPr txBox="1"/>
          <p:nvPr/>
        </p:nvSpPr>
        <p:spPr>
          <a:xfrm>
            <a:off x="433751" y="2730136"/>
            <a:ext cx="3407222" cy="892552"/>
          </a:xfrm>
          <a:prstGeom prst="rect">
            <a:avLst/>
          </a:prstGeom>
          <a:noFill/>
        </p:spPr>
        <p:txBody>
          <a:bodyPr wrap="square" rtlCol="0">
            <a:spAutoFit/>
          </a:bodyPr>
          <a:lstStyle/>
          <a:p>
            <a:pPr algn="just"/>
            <a:r>
              <a:rPr lang="en-US" sz="1300" dirty="0" err="1">
                <a:latin typeface="Times New Roman" panose="02020603050405020304" pitchFamily="18" charset="0"/>
                <a:cs typeface="Times New Roman" panose="02020603050405020304" pitchFamily="18" charset="0"/>
              </a:rPr>
              <a:t>Thời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gian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mô</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Extra Trees Classifier, Support Vector Machine,</a:t>
            </a:r>
            <a:r>
              <a:rPr lang="en-US" sz="1300" dirty="0">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Random Forest </a:t>
            </a:r>
            <a:r>
              <a:rPr lang="en-US" sz="1300" dirty="0" err="1">
                <a:solidFill>
                  <a:schemeClr val="tx1"/>
                </a:solidFill>
                <a:latin typeface="Times New Roman" panose="02020603050405020304" pitchFamily="18" charset="0"/>
                <a:cs typeface="Times New Roman" panose="02020603050405020304" pitchFamily="18" charset="0"/>
              </a:rPr>
              <a:t>chậm</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hơn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từ</a:t>
            </a:r>
            <a:r>
              <a:rPr lang="en-US" sz="1300" dirty="0">
                <a:solidFill>
                  <a:schemeClr val="tx1"/>
                </a:solidFill>
                <a:latin typeface="Times New Roman" panose="02020603050405020304" pitchFamily="18" charset="0"/>
                <a:cs typeface="Times New Roman" panose="02020603050405020304" pitchFamily="18" charset="0"/>
              </a:rPr>
              <a:t> 10 </a:t>
            </a:r>
            <a:r>
              <a:rPr lang="en-US" sz="1300" dirty="0" err="1">
                <a:solidFill>
                  <a:schemeClr val="tx1"/>
                </a:solidFill>
                <a:latin typeface="Times New Roman" panose="02020603050405020304" pitchFamily="18" charset="0"/>
                <a:cs typeface="Times New Roman" panose="02020603050405020304" pitchFamily="18" charset="0"/>
              </a:rPr>
              <a:t>đến</a:t>
            </a:r>
            <a:r>
              <a:rPr lang="en-US" sz="1300" dirty="0">
                <a:solidFill>
                  <a:schemeClr val="tx1"/>
                </a:solidFill>
                <a:latin typeface="Times New Roman" panose="02020603050405020304" pitchFamily="18" charset="0"/>
                <a:cs typeface="Times New Roman" panose="02020603050405020304" pitchFamily="18" charset="0"/>
              </a:rPr>
              <a:t> 500 </a:t>
            </a:r>
            <a:r>
              <a:rPr lang="en-US" sz="1300" dirty="0" err="1">
                <a:solidFill>
                  <a:schemeClr val="tx1"/>
                </a:solidFill>
                <a:latin typeface="Times New Roman" panose="02020603050405020304" pitchFamily="18" charset="0"/>
                <a:cs typeface="Times New Roman" panose="02020603050405020304" pitchFamily="18" charset="0"/>
              </a:rPr>
              <a:t>lần</a:t>
            </a:r>
            <a:r>
              <a:rPr lang="en-US" sz="1300" dirty="0">
                <a:solidFill>
                  <a:schemeClr val="tx1"/>
                </a:solidFill>
                <a:latin typeface="Times New Roman" panose="02020603050405020304" pitchFamily="18" charset="0"/>
                <a:cs typeface="Times New Roman" panose="02020603050405020304" pitchFamily="18" charset="0"/>
              </a:rPr>
              <a:t> so </a:t>
            </a:r>
            <a:r>
              <a:rPr lang="en-US" sz="1300" dirty="0" err="1">
                <a:solidFill>
                  <a:schemeClr val="tx1"/>
                </a:solidFill>
                <a:latin typeface="Times New Roman" panose="02020603050405020304" pitchFamily="18" charset="0"/>
                <a:cs typeface="Times New Roman" panose="02020603050405020304" pitchFamily="18" charset="0"/>
              </a:rPr>
              <a:t>với</a:t>
            </a:r>
            <a:r>
              <a:rPr lang="en-US" sz="1300" dirty="0">
                <a:solidFill>
                  <a:schemeClr val="tx1"/>
                </a:solidFill>
                <a:latin typeface="Times New Roman" panose="02020603050405020304" pitchFamily="18" charset="0"/>
                <a:cs typeface="Times New Roman" panose="02020603050405020304" pitchFamily="18" charset="0"/>
              </a:rPr>
              <a:t> Multinomial Naïve Bayes.</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6123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364962" y="283668"/>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Thời</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4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hình</a:t>
            </a:r>
            <a:endParaRPr lang="en-US" sz="1600" b="1" dirty="0">
              <a:solidFill>
                <a:schemeClr val="tx1"/>
              </a:solidFill>
              <a:latin typeface="VNI-Times"/>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25</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p:sp>
        <p:nvSpPr>
          <p:cNvPr id="13" name="TextBox 12">
            <a:extLst>
              <a:ext uri="{FF2B5EF4-FFF2-40B4-BE49-F238E27FC236}">
                <a16:creationId xmlns:a16="http://schemas.microsoft.com/office/drawing/2014/main" id="{36A7163F-AD7F-50E7-48A3-1D2F035EC977}"/>
              </a:ext>
            </a:extLst>
          </p:cNvPr>
          <p:cNvSpPr txBox="1"/>
          <p:nvPr/>
        </p:nvSpPr>
        <p:spPr>
          <a:xfrm>
            <a:off x="364962" y="813205"/>
            <a:ext cx="3895489" cy="2079865"/>
          </a:xfrm>
          <a:prstGeom prst="rect">
            <a:avLst/>
          </a:prstGeom>
          <a:noFill/>
        </p:spPr>
        <p:txBody>
          <a:bodyPr wrap="square">
            <a:spAutoFit/>
          </a:bodyPr>
          <a:lstStyle/>
          <a:p>
            <a:pPr marL="0" marR="0">
              <a:lnSpc>
                <a:spcPct val="150000"/>
              </a:lnSpc>
              <a:spcBef>
                <a:spcPts val="0"/>
              </a:spcBef>
              <a:spcAft>
                <a:spcPts val="800"/>
              </a:spcAft>
            </a:pP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marR="0" indent="-285750">
              <a:lnSpc>
                <a:spcPct val="150000"/>
              </a:lnSpc>
              <a:spcBef>
                <a:spcPts val="0"/>
              </a:spcBef>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Multinomial Naïve Bayes: 0.038s</a:t>
            </a:r>
          </a:p>
          <a:p>
            <a:pPr marL="285750" marR="0" indent="-285750">
              <a:lnSpc>
                <a:spcPct val="150000"/>
              </a:lnSpc>
              <a:spcBef>
                <a:spcPts val="0"/>
              </a:spcBef>
              <a:spcAft>
                <a:spcPts val="800"/>
              </a:spcAft>
              <a:buFont typeface="Arial" panose="020B0604020202020204" pitchFamily="34" charset="0"/>
              <a:buChar char="•"/>
            </a:pPr>
            <a:r>
              <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Support Vector Machine</a:t>
            </a: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5.771s</a:t>
            </a:r>
          </a:p>
          <a:p>
            <a:pPr marL="285750" marR="0" indent="-285750">
              <a:lnSpc>
                <a:spcPct val="150000"/>
              </a:lnSpc>
              <a:spcBef>
                <a:spcPts val="0"/>
              </a:spcBef>
              <a:spcAft>
                <a:spcPts val="800"/>
              </a:spcAft>
              <a:buFont typeface="Arial" panose="020B0604020202020204" pitchFamily="34" charset="0"/>
              <a:buChar char="•"/>
            </a:pPr>
            <a:r>
              <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Random Forest</a:t>
            </a:r>
            <a:r>
              <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5.022s</a:t>
            </a:r>
          </a:p>
          <a:p>
            <a:pPr marL="285750" marR="0" indent="-285750">
              <a:lnSpc>
                <a:spcPct val="150000"/>
              </a:lnSpc>
              <a:spcBef>
                <a:spcPts val="0"/>
              </a:spcBef>
              <a:spcAft>
                <a:spcPts val="800"/>
              </a:spcAft>
              <a:buFont typeface="Arial" panose="020B0604020202020204" pitchFamily="34" charset="0"/>
              <a:buChar char="•"/>
            </a:pPr>
            <a:r>
              <a:rPr lang="en-US"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Extra Trees Classifier</a:t>
            </a: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15.783s</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FCAB1A6A-6BBE-812B-CFB8-882AC6B91641}"/>
              </a:ext>
            </a:extLst>
          </p:cNvPr>
          <p:cNvSpPr txBox="1"/>
          <p:nvPr/>
        </p:nvSpPr>
        <p:spPr>
          <a:xfrm>
            <a:off x="364962" y="3281143"/>
            <a:ext cx="4341653"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Multinomial Naïve Bayes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phù</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hợp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nhất</a:t>
            </a:r>
            <a:r>
              <a:rPr lang="en-US" dirty="0">
                <a:solidFill>
                  <a:schemeClr val="tx1"/>
                </a:solidFill>
                <a:latin typeface="Times New Roman" panose="02020603050405020304" pitchFamily="18" charset="0"/>
                <a:cs typeface="Times New Roman" panose="02020603050405020304" pitchFamily="18" charset="0"/>
              </a:rPr>
              <a:t>. </a:t>
            </a:r>
            <a:endParaRPr lang="en-US" dirty="0"/>
          </a:p>
        </p:txBody>
      </p:sp>
      <p:pic>
        <p:nvPicPr>
          <p:cNvPr id="2050" name="Picture 2" descr="Không có mô tả.">
            <a:extLst>
              <a:ext uri="{FF2B5EF4-FFF2-40B4-BE49-F238E27FC236}">
                <a16:creationId xmlns:a16="http://schemas.microsoft.com/office/drawing/2014/main" id="{6CD29B9C-8EDB-E62B-F281-17E06391C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3551" y="352800"/>
            <a:ext cx="3796409" cy="341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986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26</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p:sp>
        <p:nvSpPr>
          <p:cNvPr id="19" name="TextBox 18">
            <a:extLst>
              <a:ext uri="{FF2B5EF4-FFF2-40B4-BE49-F238E27FC236}">
                <a16:creationId xmlns:a16="http://schemas.microsoft.com/office/drawing/2014/main" id="{FCAB1A6A-6BBE-812B-CFB8-882AC6B91641}"/>
              </a:ext>
            </a:extLst>
          </p:cNvPr>
          <p:cNvSpPr txBox="1"/>
          <p:nvPr/>
        </p:nvSpPr>
        <p:spPr>
          <a:xfrm>
            <a:off x="467947" y="734588"/>
            <a:ext cx="7915710" cy="3108543"/>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kê</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c </a:t>
            </a:r>
            <a:r>
              <a:rPr lang="en-US" dirty="0">
                <a:latin typeface="Cambria Math" panose="02040503050406030204" pitchFamily="18" charset="0"/>
                <a:ea typeface="Cambria Math" panose="020405030504060302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{0,1}</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x ∈ R</a:t>
            </a:r>
            <a:r>
              <a:rPr lang="en-US" baseline="30000"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x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p(y = </a:t>
            </a:r>
            <a:r>
              <a:rPr lang="en-US" dirty="0" err="1">
                <a:latin typeface="Times New Roman" panose="02020603050405020304" pitchFamily="18" charset="0"/>
                <a:cs typeface="Times New Roman" panose="02020603050405020304" pitchFamily="18" charset="0"/>
              </a:rPr>
              <a:t>c|x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gọn</a:t>
            </a:r>
            <a:r>
              <a:rPr lang="en-US" dirty="0">
                <a:latin typeface="Times New Roman" panose="02020603050405020304" pitchFamily="18" charset="0"/>
                <a:cs typeface="Times New Roman" panose="02020603050405020304" pitchFamily="18" charset="0"/>
              </a:rPr>
              <a:t> p(</a:t>
            </a:r>
            <a:r>
              <a:rPr lang="en-US" dirty="0" err="1">
                <a:latin typeface="Times New Roman" panose="02020603050405020304" pitchFamily="18" charset="0"/>
                <a:cs typeface="Times New Roman" panose="02020603050405020304" pitchFamily="18" charset="0"/>
              </a:rPr>
              <a:t>c|x</a:t>
            </a:r>
            <a:r>
              <a:rPr lang="en-US" dirty="0">
                <a:latin typeface="Times New Roman" panose="02020603050405020304" pitchFamily="18" charset="0"/>
                <a:cs typeface="Times New Roman" panose="02020603050405020304" pitchFamily="18" charset="0"/>
              </a:rPr>
              <a:t>). 			(1)</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Tức tính xác suất để đầu ra là class c với điều kiện đầu vào là x.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Xác suất p(c|x), nếu tính được, cho phép xác định khả năng để x rơi vào mỗi lớp c.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Từ đó, trong các bài toán phân loại, ta sẽ dự đoán đầu ra c là phân lớp có xác suất lớn nhất </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 = argmax p(c|x).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9837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27</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467947" y="789682"/>
                <a:ext cx="7915710" cy="29120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j-lt"/>
                  </a:rPr>
                  <a:t>Thực tế</a:t>
                </a:r>
                <a:r>
                  <a:rPr lang="en-US" dirty="0">
                    <a:latin typeface="+mj-lt"/>
                  </a:rPr>
                  <a:t> </a:t>
                </a:r>
                <a:r>
                  <a:rPr lang="en-US" dirty="0" err="1">
                    <a:latin typeface="Times New Roman" panose="02020603050405020304" pitchFamily="18" charset="0"/>
                    <a:cs typeface="Times New Roman" panose="02020603050405020304" pitchFamily="18" charset="0"/>
                  </a:rPr>
                  <a:t>trong</a:t>
                </a:r>
                <a:r>
                  <a:rPr lang="vi-VN" dirty="0">
                    <a:latin typeface="+mj-lt"/>
                  </a:rPr>
                  <a:t> nhiều trường hợp</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r>
                  <a:rPr lang="vi-VN" dirty="0">
                    <a:latin typeface="+mj-lt"/>
                  </a:rPr>
                  <a:t>biểu thức</a:t>
                </a:r>
                <a:r>
                  <a:rPr lang="en-US" dirty="0">
                    <a:latin typeface="+mj-lt"/>
                  </a:rPr>
                  <a:t> </a:t>
                </a:r>
                <a:r>
                  <a:rPr lang="en-US" dirty="0">
                    <a:latin typeface="Times New Roman" panose="02020603050405020304" pitchFamily="18" charset="0"/>
                    <a:cs typeface="Times New Roman" panose="02020603050405020304" pitchFamily="18" charset="0"/>
                  </a:rPr>
                  <a:t>(1) </a:t>
                </a:r>
                <a:r>
                  <a:rPr lang="vi-VN" dirty="0">
                    <a:latin typeface="+mj-lt"/>
                  </a:rPr>
                  <a:t>không tính được trực tiếp. </a:t>
                </a:r>
                <a:endParaRPr lang="en-US" dirty="0">
                  <a:latin typeface="+mj-lt"/>
                </a:endParaRPr>
              </a:p>
              <a:p>
                <a:pPr marL="285750" indent="-285750">
                  <a:lnSpc>
                    <a:spcPct val="150000"/>
                  </a:lnSpc>
                  <a:buFont typeface="Arial" panose="020B0604020202020204" pitchFamily="34" charset="0"/>
                  <a:buChar char="•"/>
                </a:pPr>
                <a:r>
                  <a:rPr lang="vi-VN" dirty="0">
                    <a:latin typeface="+mj-lt"/>
                  </a:rPr>
                  <a:t>Khi đó, quy tắc Bayes thường được sử dụng: </a:t>
                </a:r>
                <a:endParaRPr lang="en-US" dirty="0">
                  <a:latin typeface="+mj-lt"/>
                </a:endParaRPr>
              </a:p>
              <a:p>
                <a:pPr>
                  <a:lnSpc>
                    <a:spcPct val="150000"/>
                  </a:lnSpc>
                </a:pPr>
                <a:r>
                  <a:rPr lang="en-US" dirty="0">
                    <a:latin typeface="+mj-lt"/>
                  </a:rPr>
                  <a:t>			</a:t>
                </a:r>
                <a:r>
                  <a:rPr lang="vi-VN" dirty="0">
                    <a:latin typeface="+mj-lt"/>
                  </a:rPr>
                  <a:t>p(c|x) = </a:t>
                </a:r>
                <a14:m>
                  <m:oMath xmlns:m="http://schemas.openxmlformats.org/officeDocument/2006/math">
                    <m:f>
                      <m:fPr>
                        <m:ctrlP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ctrlPr>
                      </m:fPr>
                      <m:num>
                        <m:r>
                          <m:rPr>
                            <m:nor/>
                          </m:rPr>
                          <a:rPr lang="vi-VN" dirty="0">
                            <a:latin typeface="+mj-lt"/>
                          </a:rPr>
                          <m:t>p</m:t>
                        </m:r>
                        <m:r>
                          <m:rPr>
                            <m:nor/>
                          </m:rPr>
                          <a:rPr lang="vi-VN" dirty="0">
                            <a:latin typeface="+mj-lt"/>
                          </a:rPr>
                          <m:t>(</m:t>
                        </m:r>
                        <m:r>
                          <m:rPr>
                            <m:nor/>
                          </m:rPr>
                          <a:rPr lang="vi-VN" dirty="0">
                            <a:latin typeface="+mj-lt"/>
                          </a:rPr>
                          <m:t>x</m:t>
                        </m:r>
                        <m:r>
                          <m:rPr>
                            <m:nor/>
                          </m:rPr>
                          <a:rPr lang="vi-VN" dirty="0">
                            <a:latin typeface="+mj-lt"/>
                          </a:rPr>
                          <m:t>|</m:t>
                        </m:r>
                        <m:r>
                          <m:rPr>
                            <m:nor/>
                          </m:rPr>
                          <a:rPr lang="vi-VN" dirty="0">
                            <a:latin typeface="+mj-lt"/>
                          </a:rPr>
                          <m:t>c</m:t>
                        </m:r>
                        <m:r>
                          <m:rPr>
                            <m:nor/>
                          </m:rPr>
                          <a:rPr lang="vi-VN" dirty="0">
                            <a:latin typeface="+mj-lt"/>
                          </a:rPr>
                          <m:t>)</m:t>
                        </m:r>
                        <m:r>
                          <m:rPr>
                            <m:nor/>
                          </m:rPr>
                          <a:rPr lang="vi-VN" dirty="0">
                            <a:latin typeface="+mj-lt"/>
                          </a:rPr>
                          <m:t>p</m:t>
                        </m:r>
                        <m:r>
                          <m:rPr>
                            <m:nor/>
                          </m:rPr>
                          <a:rPr lang="vi-VN" dirty="0">
                            <a:latin typeface="+mj-lt"/>
                          </a:rPr>
                          <m:t>(</m:t>
                        </m:r>
                        <m:r>
                          <m:rPr>
                            <m:nor/>
                          </m:rPr>
                          <a:rPr lang="vi-VN" dirty="0">
                            <a:latin typeface="+mj-lt"/>
                          </a:rPr>
                          <m:t>c</m:t>
                        </m:r>
                        <m:r>
                          <m:rPr>
                            <m:nor/>
                          </m:rPr>
                          <a:rPr lang="vi-VN" dirty="0">
                            <a:latin typeface="+mj-lt"/>
                          </a:rPr>
                          <m:t>)</m:t>
                        </m:r>
                      </m:num>
                      <m:den>
                        <m:r>
                          <m:rPr>
                            <m:nor/>
                          </m:rPr>
                          <a:rPr lang="vi-VN" dirty="0">
                            <a:latin typeface="+mj-lt"/>
                          </a:rPr>
                          <m:t>p</m:t>
                        </m:r>
                        <m:r>
                          <m:rPr>
                            <m:nor/>
                          </m:rPr>
                          <a:rPr lang="vi-VN" dirty="0">
                            <a:latin typeface="+mj-lt"/>
                          </a:rPr>
                          <m:t>(</m:t>
                        </m:r>
                        <m:r>
                          <m:rPr>
                            <m:nor/>
                          </m:rPr>
                          <a:rPr lang="vi-VN" dirty="0">
                            <a:latin typeface="+mj-lt"/>
                          </a:rPr>
                          <m:t>x</m:t>
                        </m:r>
                        <m:r>
                          <m:rPr>
                            <m:nor/>
                          </m:rPr>
                          <a:rPr lang="vi-VN" dirty="0">
                            <a:latin typeface="+mj-lt"/>
                          </a:rPr>
                          <m:t>)</m:t>
                        </m:r>
                      </m:den>
                    </m:f>
                  </m:oMath>
                </a14:m>
                <a:r>
                  <a:rPr lang="en-US" dirty="0">
                    <a:latin typeface="+mj-lt"/>
                  </a:rPr>
                  <a:t> </a:t>
                </a:r>
                <a:r>
                  <a:rPr lang="vi-VN" dirty="0">
                    <a:latin typeface="+mj-lt"/>
                  </a:rPr>
                  <a:t>= p(x|c)p(c). </a:t>
                </a:r>
                <a:endParaRPr lang="en-US" dirty="0">
                  <a:latin typeface="+mj-lt"/>
                </a:endParaRPr>
              </a:p>
              <a:p>
                <a:pPr marL="285750" indent="-285750">
                  <a:lnSpc>
                    <a:spcPct val="150000"/>
                  </a:lnSpc>
                  <a:buFont typeface="Arial" panose="020B0604020202020204" pitchFamily="34" charset="0"/>
                  <a:buChar char="•"/>
                </a:pPr>
                <a:r>
                  <a:rPr lang="vi-VN" dirty="0">
                    <a:latin typeface="+mj-lt"/>
                  </a:rPr>
                  <a:t>Ở đây đẳng thức thứ nhất là quy tắc Bayes</a:t>
                </a:r>
                <a:r>
                  <a:rPr lang="en-US" dirty="0">
                    <a:latin typeface="Times New Roman" panose="02020603050405020304" pitchFamily="18" charset="0"/>
                    <a:cs typeface="Times New Roman" panose="02020603050405020304" pitchFamily="18" charset="0"/>
                  </a:rPr>
                  <a:t>,</a:t>
                </a:r>
                <a:r>
                  <a:rPr lang="en-US" dirty="0">
                    <a:latin typeface="+mj-lt"/>
                  </a:rPr>
                  <a:t> </a:t>
                </a:r>
                <a:r>
                  <a:rPr lang="vi-VN" dirty="0">
                    <a:latin typeface="+mj-lt"/>
                  </a:rPr>
                  <a:t>đẳng thức thứ hai là do dữ liệu quan sát x không phụ thuộc vào lớp c. </a:t>
                </a:r>
                <a:endParaRPr lang="en-US" dirty="0">
                  <a:latin typeface="+mj-lt"/>
                </a:endParaRPr>
              </a:p>
              <a:p>
                <a:pPr marL="285750" indent="-285750">
                  <a:lnSpc>
                    <a:spcPct val="150000"/>
                  </a:lnSpc>
                  <a:buFont typeface="Arial" panose="020B0604020202020204" pitchFamily="34" charset="0"/>
                  <a:buChar char="•"/>
                </a:pPr>
                <a:r>
                  <a:rPr lang="vi-VN" dirty="0">
                    <a:latin typeface="+mj-lt"/>
                  </a:rPr>
                  <a:t> Do đó (2) trở thành</a:t>
                </a:r>
                <a:r>
                  <a:rPr lang="en-US" dirty="0">
                    <a:latin typeface="+mj-lt"/>
                  </a:rPr>
                  <a:t>:</a:t>
                </a:r>
              </a:p>
              <a:p>
                <a:pPr lvl="2">
                  <a:lnSpc>
                    <a:spcPct val="150000"/>
                  </a:lnSpc>
                </a:pPr>
                <a:r>
                  <a:rPr lang="en-US" dirty="0">
                    <a:latin typeface="+mj-lt"/>
                  </a:rPr>
                  <a:t>			</a:t>
                </a:r>
                <a:r>
                  <a:rPr lang="vi-VN" dirty="0">
                    <a:latin typeface="+mj-lt"/>
                  </a:rPr>
                  <a:t>Tìm c = argmax</a:t>
                </a:r>
                <a:r>
                  <a:rPr lang="en-US" dirty="0">
                    <a:latin typeface="+mj-lt"/>
                  </a:rPr>
                  <a:t> </a:t>
                </a:r>
                <a:r>
                  <a:rPr lang="vi-VN" dirty="0">
                    <a:latin typeface="+mj-lt"/>
                  </a:rPr>
                  <a:t>p(x|c)p(c). </a:t>
                </a:r>
                <a:r>
                  <a:rPr lang="en-US" dirty="0">
                    <a:latin typeface="+mj-lt"/>
                  </a:rPr>
                  <a:t>			</a:t>
                </a:r>
                <a:r>
                  <a:rPr lang="vi-VN" dirty="0">
                    <a:latin typeface="+mj-lt"/>
                  </a:rPr>
                  <a:t>(3) </a:t>
                </a:r>
                <a:endParaRPr lang="en-US" dirty="0">
                  <a:latin typeface="+mj-lt"/>
                </a:endParaRPr>
              </a:p>
              <a:p>
                <a:pPr>
                  <a:lnSpc>
                    <a:spcPct val="150000"/>
                  </a:lnSpc>
                </a:pPr>
                <a:r>
                  <a:rPr lang="en-US" dirty="0">
                    <a:latin typeface="+mj-lt"/>
                  </a:rPr>
                  <a:t>							</a:t>
                </a: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467947" y="789682"/>
                <a:ext cx="7915710" cy="2912016"/>
              </a:xfrm>
              <a:prstGeom prst="rect">
                <a:avLst/>
              </a:prstGeom>
              <a:blipFill>
                <a:blip r:embed="rId5"/>
                <a:stretch>
                  <a:fillRect l="-154"/>
                </a:stretch>
              </a:blipFill>
            </p:spPr>
            <p:txBody>
              <a:bodyPr/>
              <a:lstStyle/>
              <a:p>
                <a:r>
                  <a:rPr lang="en-US">
                    <a:noFill/>
                  </a:rPr>
                  <a:t> </a:t>
                </a:r>
              </a:p>
            </p:txBody>
          </p:sp>
        </mc:Fallback>
      </mc:AlternateContent>
    </p:spTree>
    <p:extLst>
      <p:ext uri="{BB962C8B-B14F-4D97-AF65-F5344CB8AC3E}">
        <p14:creationId xmlns:p14="http://schemas.microsoft.com/office/powerpoint/2010/main" val="773214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682785" y="423203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ĐẶT VẤN ĐỀ</a:t>
            </a:r>
            <a:endParaRPr sz="2400" dirty="0">
              <a:latin typeface="Sitka Display Semibold" pitchFamily="2" charset="0"/>
            </a:endParaRPr>
          </a:p>
        </p:txBody>
      </p:sp>
      <p:sp>
        <p:nvSpPr>
          <p:cNvPr id="351" name="Google Shape;351;p37"/>
          <p:cNvSpPr/>
          <p:nvPr/>
        </p:nvSpPr>
        <p:spPr>
          <a:xfrm>
            <a:off x="223200" y="4004200"/>
            <a:ext cx="8746629" cy="1665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76097" y="449197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453878" y="617240"/>
            <a:ext cx="4427722" cy="1384995"/>
          </a:xfrm>
          <a:prstGeom prst="rect">
            <a:avLst/>
          </a:prstGeom>
          <a:noFill/>
        </p:spPr>
        <p:txBody>
          <a:bodyPr wrap="square" rtlCol="0">
            <a:spAutoFit/>
          </a:bodyPr>
          <a:lstStyle/>
          <a:p>
            <a:pPr algn="just"/>
            <a:r>
              <a:rPr lang="vi-VN" b="0" i="0" dirty="0">
                <a:solidFill>
                  <a:schemeClr val="tx1"/>
                </a:solidFill>
                <a:effectLst/>
                <a:latin typeface="+mj-lt"/>
              </a:rPr>
              <a:t>Trong thời đại công nghệ hiện nay</a:t>
            </a:r>
            <a:r>
              <a:rPr lang="en-US" b="0" i="0" dirty="0">
                <a:solidFill>
                  <a:schemeClr val="tx1"/>
                </a:solidFill>
                <a:effectLst/>
                <a:latin typeface="Times New Roman" panose="02020603050405020304" pitchFamily="18" charset="0"/>
                <a:cs typeface="Times New Roman" panose="02020603050405020304" pitchFamily="18" charset="0"/>
              </a:rPr>
              <a:t>,</a:t>
            </a:r>
            <a:r>
              <a:rPr lang="en-US" b="0" i="0" dirty="0">
                <a:solidFill>
                  <a:schemeClr val="tx1"/>
                </a:solidFill>
                <a:effectLst/>
                <a:latin typeface="+mj-lt"/>
              </a:rPr>
              <a:t> </a:t>
            </a:r>
            <a:r>
              <a:rPr lang="en-US" b="0" i="0" dirty="0" err="1">
                <a:solidFill>
                  <a:schemeClr val="tx1"/>
                </a:solidFill>
                <a:effectLst/>
                <a:latin typeface="Times New Roman" panose="02020603050405020304" pitchFamily="18" charset="0"/>
                <a:cs typeface="Times New Roman" panose="02020603050405020304" pitchFamily="18" charset="0"/>
              </a:rPr>
              <a:t>các</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phần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mềm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trang</a:t>
            </a:r>
            <a:r>
              <a:rPr lang="en-US" dirty="0">
                <a:solidFill>
                  <a:schemeClr val="tx1"/>
                </a:solidFill>
                <a:latin typeface="Times New Roman" panose="02020603050405020304" pitchFamily="18" charset="0"/>
                <a:cs typeface="Times New Roman" panose="02020603050405020304" pitchFamily="18" charset="0"/>
              </a:rPr>
              <a:t> Web </a:t>
            </a:r>
            <a:r>
              <a:rPr lang="en-US" dirty="0" err="1">
                <a:solidFill>
                  <a:schemeClr val="tx1"/>
                </a:solidFill>
                <a:latin typeface="Times New Roman" panose="02020603050405020304" pitchFamily="18" charset="0"/>
                <a:cs typeface="Times New Roman" panose="02020603050405020304" pitchFamily="18" charset="0"/>
              </a:rPr>
              <a:t>cung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cấp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nhiều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Tuy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nhiên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yêu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cầu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phải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cấp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số</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thông</a:t>
            </a:r>
            <a:r>
              <a:rPr lang="en-US" dirty="0">
                <a:solidFill>
                  <a:schemeClr val="tx1"/>
                </a:solidFill>
                <a:latin typeface="Times New Roman" panose="02020603050405020304" pitchFamily="18" charset="0"/>
                <a:cs typeface="Times New Roman" panose="02020603050405020304" pitchFamily="18" charset="0"/>
              </a:rPr>
              <a:t> tin </a:t>
            </a:r>
            <a:r>
              <a:rPr lang="en-US" dirty="0" err="1">
                <a:solidFill>
                  <a:schemeClr val="tx1"/>
                </a:solidFill>
                <a:latin typeface="Times New Roman" panose="02020603050405020304" pitchFamily="18" charset="0"/>
                <a:cs typeface="Times New Roman" panose="02020603050405020304" pitchFamily="18" charset="0"/>
              </a:rPr>
              <a:t>để</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ưu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trải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nghiệm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với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việc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cấp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thông</a:t>
            </a:r>
            <a:r>
              <a:rPr lang="en-US" dirty="0">
                <a:solidFill>
                  <a:schemeClr val="tx1"/>
                </a:solidFill>
                <a:latin typeface="Times New Roman" panose="02020603050405020304" pitchFamily="18" charset="0"/>
                <a:cs typeface="Times New Roman" panose="02020603050405020304" pitchFamily="18" charset="0"/>
              </a:rPr>
              <a:t> tin </a:t>
            </a:r>
            <a:r>
              <a:rPr lang="en-US" dirty="0" err="1">
                <a:solidFill>
                  <a:schemeClr val="tx1"/>
                </a:solidFill>
                <a:latin typeface="Times New Roman" panose="02020603050405020304" pitchFamily="18" charset="0"/>
                <a:cs typeface="Times New Roman" panose="02020603050405020304" pitchFamily="18" charset="0"/>
              </a:rPr>
              <a:t>cá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trang</a:t>
            </a:r>
            <a:r>
              <a:rPr lang="en-US" dirty="0">
                <a:solidFill>
                  <a:schemeClr val="tx1"/>
                </a:solidFill>
                <a:latin typeface="Times New Roman" panose="02020603050405020304" pitchFamily="18" charset="0"/>
                <a:cs typeface="Times New Roman" panose="02020603050405020304" pitchFamily="18" charset="0"/>
              </a:rPr>
              <a:t> Web, </a:t>
            </a:r>
            <a:r>
              <a:rPr lang="en-US" dirty="0" err="1">
                <a:solidFill>
                  <a:schemeClr val="tx1"/>
                </a:solidFill>
                <a:latin typeface="Times New Roman" panose="02020603050405020304" pitchFamily="18" charset="0"/>
                <a:cs typeface="Times New Roman" panose="02020603050405020304" pitchFamily="18" charset="0"/>
              </a:rPr>
              <a:t>nhãn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thì</a:t>
            </a:r>
            <a:r>
              <a:rPr lang="vi-VN"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mj-lt"/>
              </a:rPr>
              <a:t>việc nhận được các tin nhắn rác trở thành một vấn đề thường gặp.</a:t>
            </a:r>
            <a:endParaRPr lang="en-US" b="0" i="0" dirty="0">
              <a:solidFill>
                <a:schemeClr val="tx1"/>
              </a:solidFill>
              <a:effectLst/>
              <a:latin typeface="+mj-lt"/>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36338" y="617240"/>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1FF272-5618-7F74-613D-DC2F31D25A88}"/>
              </a:ext>
            </a:extLst>
          </p:cNvPr>
          <p:cNvSpPr txBox="1"/>
          <p:nvPr/>
        </p:nvSpPr>
        <p:spPr>
          <a:xfrm>
            <a:off x="8919024" y="4897279"/>
            <a:ext cx="284052" cy="246221"/>
          </a:xfrm>
          <a:prstGeom prst="rect">
            <a:avLst/>
          </a:prstGeom>
          <a:noFill/>
        </p:spPr>
        <p:txBody>
          <a:bodyPr wrap="squar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pic>
        <p:nvPicPr>
          <p:cNvPr id="9" name="Picture 8">
            <a:extLst>
              <a:ext uri="{FF2B5EF4-FFF2-40B4-BE49-F238E27FC236}">
                <a16:creationId xmlns:a16="http://schemas.microsoft.com/office/drawing/2014/main" id="{3A1168C0-7CE2-3922-A36F-26F1F9981496}"/>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1030" name="Picture 6" descr="India's Spam SMS Problem: Are These Smart SMS Blocking Apps the Solution? -  Dazeinfo">
            <a:extLst>
              <a:ext uri="{FF2B5EF4-FFF2-40B4-BE49-F238E27FC236}">
                <a16:creationId xmlns:a16="http://schemas.microsoft.com/office/drawing/2014/main" id="{9AB8D408-F230-085E-F26F-376DF73E6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328" y="556037"/>
            <a:ext cx="3471539" cy="32140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C42C9E-D0B1-90A2-6248-1D4EF15C6DFD}"/>
              </a:ext>
            </a:extLst>
          </p:cNvPr>
          <p:cNvSpPr txBox="1"/>
          <p:nvPr/>
        </p:nvSpPr>
        <p:spPr>
          <a:xfrm>
            <a:off x="453878" y="2317100"/>
            <a:ext cx="4370122" cy="1384995"/>
          </a:xfrm>
          <a:prstGeom prst="rect">
            <a:avLst/>
          </a:prstGeom>
          <a:noFill/>
        </p:spPr>
        <p:txBody>
          <a:bodyPr wrap="square">
            <a:spAutoFit/>
          </a:bodyPr>
          <a:lstStyle/>
          <a:p>
            <a:pPr algn="just"/>
            <a:r>
              <a:rPr lang="vi-VN" b="0" i="0" dirty="0">
                <a:solidFill>
                  <a:schemeClr val="tx1"/>
                </a:solidFill>
                <a:effectLst/>
                <a:latin typeface="+mj-lt"/>
              </a:rPr>
              <a:t>Các tin nhắn rác thường có nội dung liên quan đến quảng cáo sản phẩm, dịch vụ</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Tuy</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nhiên</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nó</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cũng</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có</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thể</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bị</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kẻ</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xấu</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lợi</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nhằm</a:t>
            </a:r>
            <a:r>
              <a:rPr lang="vi-VN"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mj-lt"/>
              </a:rPr>
              <a:t>lừa đảo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vi-VN" b="0" i="0" dirty="0">
                <a:solidFill>
                  <a:schemeClr val="tx1"/>
                </a:solidFill>
                <a:effectLst/>
                <a:latin typeface="+mj-lt"/>
              </a:rPr>
              <a:t>chiếm đoạt thông tin. </a:t>
            </a:r>
            <a:r>
              <a:rPr lang="en-US" dirty="0">
                <a:solidFill>
                  <a:schemeClr val="tx1"/>
                </a:solidFill>
                <a:latin typeface="Times New Roman" panose="02020603050405020304" pitchFamily="18" charset="0"/>
                <a:cs typeface="Times New Roman" panose="02020603050405020304" pitchFamily="18" charset="0"/>
              </a:rPr>
              <a:t>Do </a:t>
            </a:r>
            <a:r>
              <a:rPr lang="en-US" dirty="0" err="1">
                <a:solidFill>
                  <a:schemeClr val="tx1"/>
                </a:solidFill>
                <a:latin typeface="Times New Roman" panose="02020603050405020304" pitchFamily="18" charset="0"/>
                <a:cs typeface="Times New Roman" panose="02020603050405020304" pitchFamily="18" charset="0"/>
              </a:rPr>
              <a:t>đó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việc</a:t>
            </a:r>
            <a:r>
              <a:rPr lang="vi-VN" b="0" i="0" dirty="0">
                <a:solidFill>
                  <a:schemeClr val="tx1"/>
                </a:solidFill>
                <a:effectLst/>
                <a:latin typeface="+mj-lt"/>
              </a:rPr>
              <a:t> nhận</a:t>
            </a:r>
            <a:r>
              <a:rPr lang="en-US" b="0" i="0" dirty="0">
                <a:solidFill>
                  <a:schemeClr val="tx1"/>
                </a:solidFill>
                <a:effectLst/>
                <a:latin typeface="+mj-lt"/>
              </a:rPr>
              <a:t> </a:t>
            </a:r>
            <a:r>
              <a:rPr lang="en-US" b="0" i="0" dirty="0" err="1">
                <a:solidFill>
                  <a:schemeClr val="tx1"/>
                </a:solidFill>
                <a:effectLst/>
                <a:latin typeface="Times New Roman" panose="02020603050405020304" pitchFamily="18" charset="0"/>
                <a:cs typeface="Times New Roman" panose="02020603050405020304" pitchFamily="18" charset="0"/>
              </a:rPr>
              <a:t>diện</a:t>
            </a:r>
            <a:r>
              <a:rPr lang="vi-VN" b="0" i="0" dirty="0">
                <a:solidFill>
                  <a:schemeClr val="tx1"/>
                </a:solidFill>
                <a:effectLst/>
                <a:latin typeface="+mj-lt"/>
              </a:rPr>
              <a:t> và phân loại được các tin nhắn này là rất quan trọng để giảm thiểu sự phiền toái và nguy hiểm cho người dùng.</a:t>
            </a:r>
            <a:endParaRPr lang="en-US" b="0" i="0" dirty="0">
              <a:solidFill>
                <a:schemeClr val="tx1"/>
              </a:solidFill>
              <a:effectLst/>
              <a:latin typeface="+mj-lt"/>
            </a:endParaRPr>
          </a:p>
        </p:txBody>
      </p:sp>
    </p:spTree>
    <p:extLst>
      <p:ext uri="{BB962C8B-B14F-4D97-AF65-F5344CB8AC3E}">
        <p14:creationId xmlns:p14="http://schemas.microsoft.com/office/powerpoint/2010/main" val="25809797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0773" y="282790"/>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28</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460773" y="821632"/>
                <a:ext cx="8222453" cy="322883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latin typeface="+mj-lt"/>
                  </a:rPr>
                  <a:t>Trong biểu thức (3), p(c) có thể được hiểu là xác suất để một điểm bất kỳ rơi vào phân lớp c. </a:t>
                </a:r>
                <a:endParaRPr lang="en-US" dirty="0">
                  <a:latin typeface="+mj-lt"/>
                </a:endParaRPr>
              </a:p>
              <a:p>
                <a:pPr marL="285750" indent="-285750" algn="just">
                  <a:lnSpc>
                    <a:spcPct val="150000"/>
                  </a:lnSpc>
                  <a:buFont typeface="Arial" panose="020B0604020202020204" pitchFamily="34" charset="0"/>
                  <a:buChar char="•"/>
                </a:pPr>
                <a:endParaRPr lang="en-US" dirty="0">
                  <a:latin typeface="+mj-lt"/>
                </a:endParaRPr>
              </a:p>
              <a:p>
                <a:pPr marL="285750" indent="-285750" algn="just">
                  <a:lnSpc>
                    <a:spcPct val="150000"/>
                  </a:lnSpc>
                  <a:buFont typeface="Arial" panose="020B0604020202020204" pitchFamily="34" charset="0"/>
                  <a:buChar char="•"/>
                </a:pPr>
                <a:r>
                  <a:rPr lang="vi-VN" dirty="0">
                    <a:latin typeface="+mj-lt"/>
                  </a:rPr>
                  <a:t>Từ đó, p(c) có thể được tính theo ước lượng hợp lý cực đại (Maximum Likelihood Estimation), tức là tỷ lệ số phần tử thuộc lớp c trên tổng số phần tử tập dữ liệu</a:t>
                </a:r>
                <a:r>
                  <a:rPr lang="en-US" dirty="0">
                    <a:latin typeface="+mj-lt"/>
                  </a:rPr>
                  <a:t>.</a:t>
                </a:r>
                <a:r>
                  <a:rPr lang="vi-VN" dirty="0">
                    <a:latin typeface="+mj-lt"/>
                  </a:rPr>
                  <a:t> </a:t>
                </a:r>
                <a:endParaRPr lang="en-US" dirty="0">
                  <a:latin typeface="+mj-lt"/>
                </a:endParaRPr>
              </a:p>
              <a:p>
                <a:pPr algn="just">
                  <a:lnSpc>
                    <a:spcPct val="150000"/>
                  </a:lnSpc>
                </a:pPr>
                <a:r>
                  <a:rPr lang="en-US" dirty="0">
                    <a:latin typeface="+mj-lt"/>
                  </a:rPr>
                  <a:t>			</a:t>
                </a:r>
                <a:r>
                  <a:rPr lang="vi-VN" dirty="0">
                    <a:latin typeface="+mj-lt"/>
                  </a:rPr>
                  <a:t>p(c) =  </a:t>
                </a:r>
                <a14:m>
                  <m:oMath xmlns:m="http://schemas.openxmlformats.org/officeDocument/2006/math">
                    <m:f>
                      <m:fPr>
                        <m:ctrlP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dirty="0">
                            <a:latin typeface="+mj-lt"/>
                          </a:rPr>
                          <m:t>|</m:t>
                        </m:r>
                        <m:r>
                          <m:rPr>
                            <m:nor/>
                          </m:rPr>
                          <a:rPr lang="vi-VN" dirty="0">
                            <a:latin typeface="+mj-lt"/>
                          </a:rPr>
                          <m:t>{</m:t>
                        </m:r>
                        <m:r>
                          <m:rPr>
                            <m:nor/>
                          </m:rPr>
                          <a:rPr lang="vi-VN" dirty="0">
                            <a:latin typeface="+mj-lt"/>
                          </a:rPr>
                          <m:t>x</m:t>
                        </m:r>
                        <m:r>
                          <m:rPr>
                            <m:nor/>
                          </m:rPr>
                          <a:rPr lang="vi-VN" dirty="0">
                            <a:latin typeface="+mj-lt"/>
                          </a:rPr>
                          <m:t> ∈ </m:t>
                        </m:r>
                        <m:r>
                          <m:rPr>
                            <m:nor/>
                          </m:rPr>
                          <a:rPr lang="vi-VN" dirty="0">
                            <a:latin typeface="+mj-lt"/>
                          </a:rPr>
                          <m:t>X</m:t>
                        </m:r>
                        <m:r>
                          <m:rPr>
                            <m:nor/>
                          </m:rPr>
                          <a:rPr lang="vi-VN" dirty="0">
                            <a:latin typeface="+mj-lt"/>
                          </a:rPr>
                          <m:t> : </m:t>
                        </m:r>
                        <m:r>
                          <m:rPr>
                            <m:nor/>
                          </m:rPr>
                          <a:rPr lang="vi-VN" dirty="0">
                            <a:latin typeface="+mj-lt"/>
                          </a:rPr>
                          <m:t>label</m:t>
                        </m:r>
                        <m:r>
                          <m:rPr>
                            <m:nor/>
                          </m:rPr>
                          <a:rPr lang="vi-VN" dirty="0">
                            <a:latin typeface="+mj-lt"/>
                          </a:rPr>
                          <m:t>(</m:t>
                        </m:r>
                        <m:r>
                          <m:rPr>
                            <m:nor/>
                          </m:rPr>
                          <a:rPr lang="vi-VN" dirty="0">
                            <a:latin typeface="+mj-lt"/>
                          </a:rPr>
                          <m:t>x</m:t>
                        </m:r>
                        <m:r>
                          <m:rPr>
                            <m:nor/>
                          </m:rPr>
                          <a:rPr lang="vi-VN" dirty="0">
                            <a:latin typeface="+mj-lt"/>
                          </a:rPr>
                          <m:t>) = </m:t>
                        </m:r>
                        <m:r>
                          <m:rPr>
                            <m:nor/>
                          </m:rPr>
                          <a:rPr lang="vi-VN" dirty="0">
                            <a:latin typeface="+mj-lt"/>
                          </a:rPr>
                          <m:t>c</m:t>
                        </m:r>
                        <m:r>
                          <m:rPr>
                            <m:nor/>
                          </m:rPr>
                          <a:rPr lang="vi-VN" dirty="0">
                            <a:latin typeface="+mj-lt"/>
                          </a:rPr>
                          <m:t>}</m:t>
                        </m:r>
                        <m:r>
                          <m:rPr>
                            <m:nor/>
                          </m:rPr>
                          <a:rPr lang="en-US" dirty="0">
                            <a:latin typeface="+mj-lt"/>
                          </a:rPr>
                          <m:t>|</m:t>
                        </m:r>
                      </m:num>
                      <m:den>
                        <m:r>
                          <m:rPr>
                            <m:nor/>
                          </m:rPr>
                          <a:rPr lang="vi-VN" dirty="0">
                            <a:latin typeface="+mj-lt"/>
                          </a:rPr>
                          <m:t>|</m:t>
                        </m:r>
                        <m:r>
                          <m:rPr>
                            <m:nor/>
                          </m:rPr>
                          <a:rPr lang="vi-VN" dirty="0">
                            <a:latin typeface="+mj-lt"/>
                          </a:rPr>
                          <m:t>X</m:t>
                        </m:r>
                        <m:r>
                          <m:rPr>
                            <m:nor/>
                          </m:rPr>
                          <a:rPr lang="vi-VN" dirty="0">
                            <a:latin typeface="+mj-lt"/>
                          </a:rPr>
                          <m:t>|</m:t>
                        </m:r>
                      </m:den>
                    </m:f>
                  </m:oMath>
                </a14:m>
                <a:endParaRPr lang="en-US" dirty="0">
                  <a:latin typeface="+mj-lt"/>
                </a:endParaRPr>
              </a:p>
              <a:p>
                <a:pPr marL="285750" indent="-285750" algn="just">
                  <a:lnSpc>
                    <a:spcPct val="150000"/>
                  </a:lnSpc>
                  <a:buFont typeface="Arial" panose="020B0604020202020204" pitchFamily="34" charset="0"/>
                  <a:buChar char="•"/>
                </a:pPr>
                <a:endParaRPr lang="en-US" dirty="0">
                  <a:latin typeface="+mj-lt"/>
                </a:endParaRPr>
              </a:p>
              <a:p>
                <a:pPr marL="285750" indent="-285750" algn="just">
                  <a:lnSpc>
                    <a:spcPct val="150000"/>
                  </a:lnSpc>
                  <a:buFont typeface="Arial" panose="020B0604020202020204" pitchFamily="34" charset="0"/>
                  <a:buChar char="•"/>
                </a:pPr>
                <a:r>
                  <a:rPr lang="vi-VN" dirty="0">
                    <a:latin typeface="+mj-lt"/>
                  </a:rPr>
                  <a:t>Đại lượng còn lại p(x|c) là phân phối xác suất của dữ liệu bên trong lớp c. Thực tế, với X là đại lượng ngẫu nhiên quan sát được</a:t>
                </a:r>
                <a:r>
                  <a:rPr lang="en-US" dirty="0">
                    <a:latin typeface="+mj-lt"/>
                  </a:rPr>
                  <a:t> </a:t>
                </a:r>
                <a:r>
                  <a:rPr lang="vi-VN" dirty="0">
                    <a:latin typeface="+mj-lt"/>
                  </a:rPr>
                  <a:t>trong không gian nhiều chiều, thì việc xác định chính xác phân bố p(x|c) không khả thi. </a:t>
                </a:r>
                <a:r>
                  <a:rPr lang="en-US" dirty="0">
                    <a:latin typeface="+mj-lt"/>
                  </a:rPr>
                  <a:t>			</a:t>
                </a: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460773" y="821632"/>
                <a:ext cx="8222453" cy="3228833"/>
              </a:xfrm>
              <a:prstGeom prst="rect">
                <a:avLst/>
              </a:prstGeom>
              <a:blipFill>
                <a:blip r:embed="rId5"/>
                <a:stretch>
                  <a:fillRect l="-148" r="-297"/>
                </a:stretch>
              </a:blipFill>
            </p:spPr>
            <p:txBody>
              <a:bodyPr/>
              <a:lstStyle/>
              <a:p>
                <a:r>
                  <a:rPr lang="en-US">
                    <a:noFill/>
                  </a:rPr>
                  <a:t> </a:t>
                </a:r>
              </a:p>
            </p:txBody>
          </p:sp>
        </mc:Fallback>
      </mc:AlternateContent>
    </p:spTree>
    <p:extLst>
      <p:ext uri="{BB962C8B-B14F-4D97-AF65-F5344CB8AC3E}">
        <p14:creationId xmlns:p14="http://schemas.microsoft.com/office/powerpoint/2010/main" val="20053262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29</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467947" y="789682"/>
                <a:ext cx="8126920" cy="266733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latin typeface="+mj-lt"/>
                  </a:rPr>
                  <a:t>Để giải quyết được, người ta giả thiết các thành phần của x là độc lập với nhau, với c đã cho. Tức là</a:t>
                </a:r>
                <a:r>
                  <a:rPr lang="en-US" dirty="0">
                    <a:latin typeface="+mj-lt"/>
                  </a:rPr>
                  <a:t>:</a:t>
                </a:r>
              </a:p>
              <a:p>
                <a:pPr algn="just">
                  <a:lnSpc>
                    <a:spcPct val="150000"/>
                  </a:lnSpc>
                </a:pPr>
                <a:r>
                  <a:rPr lang="en-US" dirty="0">
                    <a:latin typeface="+mj-lt"/>
                  </a:rPr>
                  <a:t>		            </a:t>
                </a:r>
                <a:r>
                  <a:rPr lang="vi-VN" dirty="0">
                    <a:latin typeface="+mj-lt"/>
                  </a:rPr>
                  <a:t>p(x|c) = p(x</a:t>
                </a:r>
                <a:r>
                  <a:rPr lang="en-US" baseline="-25000" dirty="0">
                    <a:latin typeface="+mj-lt"/>
                  </a:rPr>
                  <a:t>1</a:t>
                </a:r>
                <a:r>
                  <a:rPr lang="vi-VN" dirty="0">
                    <a:latin typeface="+mj-lt"/>
                  </a:rPr>
                  <a:t>, x</a:t>
                </a:r>
                <a:r>
                  <a:rPr lang="en-US" baseline="-25000" dirty="0">
                    <a:latin typeface="+mj-lt"/>
                  </a:rPr>
                  <a:t>2</a:t>
                </a:r>
                <a:r>
                  <a:rPr lang="vi-VN" dirty="0">
                    <a:latin typeface="+mj-lt"/>
                  </a:rPr>
                  <a:t>, . . . , x</a:t>
                </a:r>
                <a:r>
                  <a:rPr lang="en-US" baseline="-25000" dirty="0">
                    <a:latin typeface="+mj-lt"/>
                  </a:rPr>
                  <a:t>d</a:t>
                </a:r>
                <a:r>
                  <a:rPr lang="vi-VN" dirty="0">
                    <a:latin typeface="+mj-lt"/>
                  </a:rPr>
                  <a:t> |c) = </a:t>
                </a:r>
                <a14:m>
                  <m:oMath xmlns:m="http://schemas.openxmlformats.org/officeDocument/2006/math">
                    <m:nary>
                      <m:naryPr>
                        <m:chr m:val="∏"/>
                        <m:ctrlPr>
                          <a:rPr lang="vi-V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m:rPr>
                            <m:nor/>
                          </m:rPr>
                          <a:rPr lang="vi-VN" dirty="0">
                            <a:latin typeface="+mj-lt"/>
                          </a:rPr>
                          <m:t>p</m:t>
                        </m:r>
                        <m:r>
                          <m:rPr>
                            <m:nor/>
                          </m:rPr>
                          <a:rPr lang="vi-VN" dirty="0">
                            <a:latin typeface="+mj-lt"/>
                          </a:rPr>
                          <m:t>(</m:t>
                        </m:r>
                        <m:r>
                          <m:rPr>
                            <m:nor/>
                          </m:rPr>
                          <a:rPr lang="vi-VN" dirty="0">
                            <a:latin typeface="+mj-lt"/>
                          </a:rPr>
                          <m:t>x</m:t>
                        </m:r>
                        <m:r>
                          <m:rPr>
                            <m:nor/>
                          </m:rPr>
                          <a:rPr lang="en-US" baseline="-25000" dirty="0">
                            <a:latin typeface="+mj-lt"/>
                          </a:rPr>
                          <m:t>i</m:t>
                        </m:r>
                        <m:r>
                          <m:rPr>
                            <m:nor/>
                          </m:rPr>
                          <a:rPr lang="vi-VN" dirty="0">
                            <a:latin typeface="+mj-lt"/>
                          </a:rPr>
                          <m:t>|</m:t>
                        </m:r>
                        <m:r>
                          <m:rPr>
                            <m:nor/>
                          </m:rPr>
                          <a:rPr lang="vi-VN" dirty="0">
                            <a:latin typeface="+mj-lt"/>
                          </a:rPr>
                          <m:t>c</m:t>
                        </m:r>
                        <m:r>
                          <m:rPr>
                            <m:nor/>
                          </m:rPr>
                          <a:rPr lang="vi-VN" dirty="0">
                            <a:latin typeface="+mj-lt"/>
                          </a:rPr>
                          <m:t>)</m:t>
                        </m:r>
                      </m:e>
                    </m:nary>
                  </m:oMath>
                </a14:m>
                <a:r>
                  <a:rPr lang="vi-VN" dirty="0">
                    <a:latin typeface="+mj-lt"/>
                  </a:rPr>
                  <a:t>. </a:t>
                </a:r>
                <a:r>
                  <a:rPr lang="en-US" dirty="0">
                    <a:latin typeface="+mj-lt"/>
                  </a:rPr>
                  <a:t>		 </a:t>
                </a:r>
                <a:r>
                  <a:rPr lang="vi-VN" dirty="0">
                    <a:latin typeface="+mj-lt"/>
                  </a:rPr>
                  <a:t>(4) </a:t>
                </a:r>
                <a:endParaRPr lang="en-US" dirty="0">
                  <a:latin typeface="+mj-lt"/>
                </a:endParaRPr>
              </a:p>
              <a:p>
                <a:pPr marL="285750" indent="-285750" algn="just">
                  <a:lnSpc>
                    <a:spcPct val="150000"/>
                  </a:lnSpc>
                  <a:buFont typeface="Arial" panose="020B0604020202020204" pitchFamily="34" charset="0"/>
                  <a:buChar char="•"/>
                </a:pPr>
                <a:r>
                  <a:rPr lang="vi-VN" dirty="0">
                    <a:latin typeface="+mj-lt"/>
                  </a:rPr>
                  <a:t>Giả thiết về sự độc lập của các chiều dữ liệu này được gọi là Naive Bayes. </a:t>
                </a:r>
                <a:endParaRPr lang="en-US" dirty="0">
                  <a:latin typeface="+mj-lt"/>
                </a:endParaRPr>
              </a:p>
              <a:p>
                <a:pPr marL="285750" indent="-285750" algn="just">
                  <a:lnSpc>
                    <a:spcPct val="150000"/>
                  </a:lnSpc>
                  <a:buFont typeface="Arial" panose="020B0604020202020204" pitchFamily="34" charset="0"/>
                  <a:buChar char="•"/>
                </a:pPr>
                <a:r>
                  <a:rPr lang="vi-VN" dirty="0">
                    <a:latin typeface="+mj-lt"/>
                  </a:rPr>
                  <a:t>Như tên của nó, thực tế giả thiết này quá chặt và ít khi có được với dữ liệu thực. Mặc dù vậy cứ áp dụng nó lại cho những kết quả ngoài mong đợi. </a:t>
                </a:r>
                <a:endParaRPr lang="en-US" dirty="0">
                  <a:latin typeface="+mj-lt"/>
                </a:endParaRPr>
              </a:p>
              <a:p>
                <a:pPr marL="285750" indent="-285750" algn="just">
                  <a:lnSpc>
                    <a:spcPct val="150000"/>
                  </a:lnSpc>
                  <a:buFont typeface="Arial" panose="020B0604020202020204" pitchFamily="34" charset="0"/>
                  <a:buChar char="•"/>
                </a:pPr>
                <a:r>
                  <a:rPr lang="vi-VN" dirty="0">
                    <a:latin typeface="+mj-lt"/>
                  </a:rPr>
                  <a:t>Cách xác định class của dữ liệu dựa trên giả thiết này có tên là Naive Bayes Classifier (NBC). </a:t>
                </a:r>
                <a:endParaRPr lang="en-US" dirty="0">
                  <a:latin typeface="+mj-lt"/>
                </a:endParaRPr>
              </a:p>
              <a:p>
                <a:pPr marL="285750" indent="-285750" algn="just">
                  <a:lnSpc>
                    <a:spcPct val="150000"/>
                  </a:lnSpc>
                  <a:buFont typeface="Arial" panose="020B0604020202020204" pitchFamily="34" charset="0"/>
                  <a:buChar char="•"/>
                </a:pPr>
                <a:r>
                  <a:rPr lang="vi-VN" dirty="0">
                    <a:latin typeface="+mj-lt"/>
                  </a:rPr>
                  <a:t>Do giả thiết Naive Bayes dẫn đến tính toán đơn giản hơn rất nhiều, nên phương pháp này rất phù hợp với dữ liệu lớn - large scale.</a:t>
                </a:r>
                <a:endParaRPr lang="en-US" dirty="0">
                  <a:latin typeface="+mj-lt"/>
                </a:endParaRP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467947" y="789682"/>
                <a:ext cx="8126920" cy="2667333"/>
              </a:xfrm>
              <a:prstGeom prst="rect">
                <a:avLst/>
              </a:prstGeom>
              <a:blipFill>
                <a:blip r:embed="rId5"/>
                <a:stretch>
                  <a:fillRect l="-150" r="-225" b="-1602"/>
                </a:stretch>
              </a:blipFill>
            </p:spPr>
            <p:txBody>
              <a:bodyPr/>
              <a:lstStyle/>
              <a:p>
                <a:r>
                  <a:rPr lang="en-US">
                    <a:noFill/>
                  </a:rPr>
                  <a:t> </a:t>
                </a:r>
              </a:p>
            </p:txBody>
          </p:sp>
        </mc:Fallback>
      </mc:AlternateContent>
    </p:spTree>
    <p:extLst>
      <p:ext uri="{BB962C8B-B14F-4D97-AF65-F5344CB8AC3E}">
        <p14:creationId xmlns:p14="http://schemas.microsoft.com/office/powerpoint/2010/main" val="4072391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30</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467946" y="789682"/>
                <a:ext cx="8126921" cy="298678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latin typeface="+mj-lt"/>
                  </a:rPr>
                  <a:t>Phần Training: Các phân phối p(c) và p(x</a:t>
                </a:r>
                <a:r>
                  <a:rPr lang="en-US" baseline="-25000" dirty="0" err="1">
                    <a:latin typeface="+mj-lt"/>
                  </a:rPr>
                  <a:t>i</a:t>
                </a:r>
                <a:r>
                  <a:rPr lang="vi-VN" dirty="0">
                    <a:latin typeface="+mj-lt"/>
                  </a:rPr>
                  <a:t> |c), i = 1,</a:t>
                </a:r>
                <a:r>
                  <a:rPr lang="en-US" dirty="0">
                    <a:latin typeface="+mj-lt"/>
                  </a:rPr>
                  <a:t>…</a:t>
                </a:r>
                <a:r>
                  <a:rPr lang="vi-VN" dirty="0">
                    <a:latin typeface="+mj-lt"/>
                  </a:rPr>
                  <a:t>,d được xác định dựa vào training data (</a:t>
                </a:r>
                <a:r>
                  <a:rPr lang="en-US" dirty="0">
                    <a:latin typeface="Times New Roman" panose="02020603050405020304" pitchFamily="18" charset="0"/>
                    <a:cs typeface="Times New Roman" panose="02020603050405020304" pitchFamily="18" charset="0"/>
                  </a:rPr>
                  <a:t>B</a:t>
                </a:r>
                <a:r>
                  <a:rPr lang="vi-VN" dirty="0">
                    <a:latin typeface="+mj-lt"/>
                  </a:rPr>
                  <a:t>ằng MLE hoặc MAP). </a:t>
                </a:r>
                <a:endParaRPr lang="en-US" dirty="0">
                  <a:latin typeface="+mj-lt"/>
                </a:endParaRPr>
              </a:p>
              <a:p>
                <a:pPr marL="285750" indent="-285750" algn="just">
                  <a:lnSpc>
                    <a:spcPct val="150000"/>
                  </a:lnSpc>
                  <a:buFont typeface="Arial" panose="020B0604020202020204" pitchFamily="34" charset="0"/>
                  <a:buChar char="•"/>
                </a:pPr>
                <a:endParaRPr lang="en-US" dirty="0">
                  <a:latin typeface="+mj-lt"/>
                </a:endParaRPr>
              </a:p>
              <a:p>
                <a:pPr marL="285750" indent="-285750" algn="just">
                  <a:lnSpc>
                    <a:spcPct val="150000"/>
                  </a:lnSpc>
                  <a:buFont typeface="Arial" panose="020B0604020202020204" pitchFamily="34" charset="0"/>
                  <a:buChar char="•"/>
                </a:pPr>
                <a:r>
                  <a:rPr lang="vi-VN" dirty="0">
                    <a:latin typeface="+mj-lt"/>
                  </a:rPr>
                  <a:t>Phần Test: </a:t>
                </a:r>
                <a:r>
                  <a:rPr lang="en-US" dirty="0">
                    <a:latin typeface="Times New Roman" panose="02020603050405020304" pitchFamily="18" charset="0"/>
                    <a:cs typeface="Times New Roman" panose="02020603050405020304" pitchFamily="18" charset="0"/>
                  </a:rPr>
                  <a:t>V</a:t>
                </a:r>
                <a:r>
                  <a:rPr lang="vi-VN" dirty="0">
                    <a:latin typeface="+mj-lt"/>
                  </a:rPr>
                  <a:t>ới một điểm dữ liệu mới x, nó sẽ được phân vào lớp c mà</a:t>
                </a:r>
                <a:r>
                  <a:rPr lang="en-US" dirty="0">
                    <a:latin typeface="+mj-lt"/>
                  </a:rPr>
                  <a:t>:</a:t>
                </a:r>
                <a:r>
                  <a:rPr lang="vi-VN" dirty="0">
                    <a:latin typeface="+mj-lt"/>
                  </a:rPr>
                  <a:t> </a:t>
                </a:r>
                <a:endParaRPr lang="en-US" dirty="0">
                  <a:latin typeface="+mj-lt"/>
                </a:endParaRPr>
              </a:p>
              <a:p>
                <a:pPr algn="just">
                  <a:lnSpc>
                    <a:spcPct val="150000"/>
                  </a:lnSpc>
                </a:pPr>
                <a:r>
                  <a:rPr lang="en-US" dirty="0">
                    <a:latin typeface="+mj-lt"/>
                  </a:rPr>
                  <a:t>		        </a:t>
                </a:r>
                <a:r>
                  <a:rPr lang="vi-VN" dirty="0">
                    <a:latin typeface="+mj-lt"/>
                  </a:rPr>
                  <a:t>c = argmax</a:t>
                </a:r>
                <a:r>
                  <a:rPr lang="en-US" dirty="0">
                    <a:latin typeface="+mj-lt"/>
                  </a:rPr>
                  <a:t> </a:t>
                </a:r>
                <a:r>
                  <a:rPr lang="en-US" dirty="0">
                    <a:latin typeface="Times New Roman" panose="02020603050405020304" pitchFamily="18" charset="0"/>
                    <a:cs typeface="Times New Roman" panose="02020603050405020304" pitchFamily="18" charset="0"/>
                  </a:rPr>
                  <a:t>p(c) </a:t>
                </a:r>
                <a14:m>
                  <m:oMath xmlns:m="http://schemas.openxmlformats.org/officeDocument/2006/math">
                    <m:nary>
                      <m:naryPr>
                        <m:chr m:val="∏"/>
                        <m:ctrlPr>
                          <a:rPr lang="vi-V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m:rPr>
                            <m:nor/>
                          </m:rPr>
                          <a:rPr lang="vi-VN" dirty="0">
                            <a:latin typeface="+mj-lt"/>
                          </a:rPr>
                          <m:t>p</m:t>
                        </m:r>
                        <m:r>
                          <m:rPr>
                            <m:nor/>
                          </m:rPr>
                          <a:rPr lang="vi-VN" dirty="0">
                            <a:latin typeface="+mj-lt"/>
                          </a:rPr>
                          <m:t>(</m:t>
                        </m:r>
                        <m:r>
                          <m:rPr>
                            <m:nor/>
                          </m:rPr>
                          <a:rPr lang="vi-VN" dirty="0">
                            <a:latin typeface="+mj-lt"/>
                          </a:rPr>
                          <m:t>x</m:t>
                        </m:r>
                        <m:r>
                          <m:rPr>
                            <m:nor/>
                          </m:rPr>
                          <a:rPr lang="en-US" baseline="-25000" dirty="0">
                            <a:latin typeface="+mj-lt"/>
                          </a:rPr>
                          <m:t>i</m:t>
                        </m:r>
                        <m:r>
                          <m:rPr>
                            <m:nor/>
                          </m:rPr>
                          <a:rPr lang="vi-VN" dirty="0">
                            <a:latin typeface="+mj-lt"/>
                          </a:rPr>
                          <m:t>|</m:t>
                        </m:r>
                        <m:r>
                          <m:rPr>
                            <m:nor/>
                          </m:rPr>
                          <a:rPr lang="vi-VN" dirty="0">
                            <a:latin typeface="+mj-lt"/>
                          </a:rPr>
                          <m:t>c</m:t>
                        </m:r>
                        <m:r>
                          <m:rPr>
                            <m:nor/>
                          </m:rPr>
                          <a:rPr lang="vi-VN" dirty="0">
                            <a:latin typeface="+mj-lt"/>
                          </a:rPr>
                          <m:t>)</m:t>
                        </m:r>
                      </m:e>
                    </m:nary>
                  </m:oMath>
                </a14:m>
                <a:r>
                  <a:rPr lang="vi-VN" dirty="0">
                    <a:latin typeface="+mj-lt"/>
                  </a:rPr>
                  <a:t> </a:t>
                </a:r>
                <a:r>
                  <a:rPr lang="en-US" dirty="0">
                    <a:latin typeface="+mj-lt"/>
                  </a:rPr>
                  <a:t>			            </a:t>
                </a:r>
                <a:r>
                  <a:rPr lang="vi-VN" dirty="0">
                    <a:latin typeface="+mj-lt"/>
                  </a:rPr>
                  <a:t>(5) </a:t>
                </a:r>
                <a:endParaRPr lang="en-US" dirty="0">
                  <a:latin typeface="+mj-lt"/>
                </a:endParaRPr>
              </a:p>
              <a:p>
                <a:pPr algn="just">
                  <a:lnSpc>
                    <a:spcPct val="150000"/>
                  </a:lnSpc>
                </a:pPr>
                <a:endParaRPr lang="en-US" dirty="0">
                  <a:latin typeface="+mj-lt"/>
                </a:endParaRPr>
              </a:p>
              <a:p>
                <a:pPr algn="just">
                  <a:lnSpc>
                    <a:spcPct val="150000"/>
                  </a:lnSpc>
                </a:pPr>
                <a:r>
                  <a:rPr lang="vi-VN" dirty="0">
                    <a:latin typeface="+mj-lt"/>
                  </a:rPr>
                  <a:t>Việc tính các p(x</a:t>
                </a:r>
                <a:r>
                  <a:rPr lang="en-US" baseline="-25000" dirty="0" err="1">
                    <a:latin typeface="+mj-lt"/>
                  </a:rPr>
                  <a:t>i</a:t>
                </a:r>
                <a:r>
                  <a:rPr lang="vi-VN" dirty="0">
                    <a:latin typeface="+mj-lt"/>
                  </a:rPr>
                  <a:t> |c) phụ thuộc vào loại dữ liệu. Có ba loại được sử dụng phổ biến: Gaussian Naive Bayes, Multinomial Naive Bayes</a:t>
                </a:r>
                <a:r>
                  <a:rPr lang="en-US" dirty="0">
                    <a:latin typeface="+mj-lt"/>
                  </a:rPr>
                  <a:t> </a:t>
                </a:r>
                <a:r>
                  <a:rPr lang="vi-VN" dirty="0">
                    <a:latin typeface="+mj-lt"/>
                  </a:rPr>
                  <a:t>và Bernoulli Naive.</a:t>
                </a:r>
                <a:endParaRPr lang="en-US" dirty="0">
                  <a:latin typeface="+mj-lt"/>
                </a:endParaRPr>
              </a:p>
              <a:p>
                <a:pPr algn="just">
                  <a:lnSpc>
                    <a:spcPct val="150000"/>
                  </a:lnSpc>
                </a:pPr>
                <a:endParaRPr lang="en-US" dirty="0">
                  <a:latin typeface="+mj-lt"/>
                </a:endParaRP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467946" y="789682"/>
                <a:ext cx="8126921" cy="2986780"/>
              </a:xfrm>
              <a:prstGeom prst="rect">
                <a:avLst/>
              </a:prstGeom>
              <a:blipFill>
                <a:blip r:embed="rId5"/>
                <a:stretch>
                  <a:fillRect l="-225" r="-225"/>
                </a:stretch>
              </a:blipFill>
            </p:spPr>
            <p:txBody>
              <a:bodyPr/>
              <a:lstStyle/>
              <a:p>
                <a:r>
                  <a:rPr lang="en-US">
                    <a:noFill/>
                  </a:rPr>
                  <a:t> </a:t>
                </a:r>
              </a:p>
            </p:txBody>
          </p:sp>
        </mc:Fallback>
      </mc:AlternateContent>
    </p:spTree>
    <p:extLst>
      <p:ext uri="{BB962C8B-B14F-4D97-AF65-F5344CB8AC3E}">
        <p14:creationId xmlns:p14="http://schemas.microsoft.com/office/powerpoint/2010/main" val="6279795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79469"/>
            <a:ext cx="3130018" cy="422167"/>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Naïve Bayes Classifier</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31</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508540" y="818311"/>
                <a:ext cx="8126920" cy="269054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latin typeface="+mj-lt"/>
                  </a:rPr>
                  <a:t>Chú ý các p(x</a:t>
                </a:r>
                <a:r>
                  <a:rPr lang="en-US" baseline="-25000" dirty="0" err="1">
                    <a:latin typeface="+mj-lt"/>
                  </a:rPr>
                  <a:t>i</a:t>
                </a:r>
                <a:r>
                  <a:rPr lang="vi-VN" dirty="0">
                    <a:latin typeface="+mj-lt"/>
                  </a:rPr>
                  <a:t> |c) &lt; 1 và có thể rất nhỏ, nên khi số chiều d rất lớn, tích </a:t>
                </a:r>
                <a14:m>
                  <m:oMath xmlns:m="http://schemas.openxmlformats.org/officeDocument/2006/math">
                    <m:nary>
                      <m:naryPr>
                        <m:chr m:val="∏"/>
                        <m:ctrlPr>
                          <a:rPr lang="vi-V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m:rPr>
                            <m:nor/>
                          </m:rPr>
                          <a:rPr lang="vi-VN" dirty="0">
                            <a:latin typeface="+mj-lt"/>
                          </a:rPr>
                          <m:t>p</m:t>
                        </m:r>
                        <m:r>
                          <m:rPr>
                            <m:nor/>
                          </m:rPr>
                          <a:rPr lang="vi-VN" dirty="0">
                            <a:latin typeface="+mj-lt"/>
                          </a:rPr>
                          <m:t>(</m:t>
                        </m:r>
                        <m:r>
                          <m:rPr>
                            <m:nor/>
                          </m:rPr>
                          <a:rPr lang="vi-VN" dirty="0">
                            <a:latin typeface="+mj-lt"/>
                          </a:rPr>
                          <m:t>x</m:t>
                        </m:r>
                        <m:r>
                          <m:rPr>
                            <m:nor/>
                          </m:rPr>
                          <a:rPr lang="en-US" baseline="-25000" dirty="0">
                            <a:latin typeface="+mj-lt"/>
                          </a:rPr>
                          <m:t>i</m:t>
                        </m:r>
                        <m:r>
                          <m:rPr>
                            <m:nor/>
                          </m:rPr>
                          <a:rPr lang="vi-VN" dirty="0">
                            <a:latin typeface="+mj-lt"/>
                          </a:rPr>
                          <m:t>|</m:t>
                        </m:r>
                        <m:r>
                          <m:rPr>
                            <m:nor/>
                          </m:rPr>
                          <a:rPr lang="vi-VN" dirty="0">
                            <a:latin typeface="+mj-lt"/>
                          </a:rPr>
                          <m:t>c</m:t>
                        </m:r>
                        <m:r>
                          <m:rPr>
                            <m:nor/>
                          </m:rPr>
                          <a:rPr lang="vi-VN" dirty="0">
                            <a:latin typeface="+mj-lt"/>
                          </a:rPr>
                          <m:t>)</m:t>
                        </m:r>
                      </m:e>
                    </m:nary>
                  </m:oMath>
                </a14:m>
                <a:r>
                  <a:rPr lang="vi-VN" dirty="0">
                    <a:latin typeface="+mj-lt"/>
                  </a:rPr>
                  <a:t>p(c) sẽ rất bé và do đó nhạy cảm với sai số.</a:t>
                </a:r>
                <a:endParaRPr lang="en-US" dirty="0">
                  <a:latin typeface="+mj-lt"/>
                </a:endParaRPr>
              </a:p>
              <a:p>
                <a:pPr marL="285750" indent="-285750" algn="just">
                  <a:lnSpc>
                    <a:spcPct val="150000"/>
                  </a:lnSpc>
                  <a:buFont typeface="Arial" panose="020B0604020202020204" pitchFamily="34" charset="0"/>
                  <a:buChar char="•"/>
                </a:pPr>
                <a:endParaRPr lang="en-US" dirty="0">
                  <a:latin typeface="+mj-lt"/>
                </a:endParaRPr>
              </a:p>
              <a:p>
                <a:pPr marL="285750" indent="-285750" algn="just">
                  <a:lnSpc>
                    <a:spcPct val="150000"/>
                  </a:lnSpc>
                  <a:buFont typeface="Arial" panose="020B0604020202020204" pitchFamily="34" charset="0"/>
                  <a:buChar char="•"/>
                </a:pPr>
                <a:r>
                  <a:rPr lang="vi-VN" dirty="0">
                    <a:latin typeface="+mj-lt"/>
                  </a:rPr>
                  <a:t>Do đó thay cho (5), ta dùng log</a:t>
                </a:r>
                <a:r>
                  <a:rPr lang="en-US" dirty="0">
                    <a:latin typeface="Times New Roman" panose="02020603050405020304" pitchFamily="18" charset="0"/>
                    <a:cs typeface="Times New Roman" panose="02020603050405020304" pitchFamily="18" charset="0"/>
                  </a:rPr>
                  <a:t>an</a:t>
                </a:r>
                <a:r>
                  <a:rPr lang="vi-VN" dirty="0">
                    <a:latin typeface="+mj-lt"/>
                  </a:rPr>
                  <a:t>epe của nó, và bài toán cực trị trở thành: </a:t>
                </a:r>
                <a:endParaRPr lang="en-US" dirty="0">
                  <a:latin typeface="+mj-lt"/>
                </a:endParaRPr>
              </a:p>
              <a:p>
                <a:pPr algn="ctr">
                  <a:lnSpc>
                    <a:spcPct val="150000"/>
                  </a:lnSpc>
                </a:pPr>
                <a:r>
                  <a:rPr lang="en-US" dirty="0">
                    <a:latin typeface="+mj-lt"/>
                  </a:rPr>
                  <a:t>		</a:t>
                </a:r>
                <a:r>
                  <a:rPr lang="vi-VN" dirty="0">
                    <a:latin typeface="+mj-lt"/>
                  </a:rPr>
                  <a:t>c = argmax</a:t>
                </a:r>
                <a:r>
                  <a:rPr lang="en-US" dirty="0">
                    <a:latin typeface="+mj-lt"/>
                  </a:rPr>
                  <a:t> </a:t>
                </a:r>
                <a:r>
                  <a:rPr lang="vi-VN" dirty="0">
                    <a:latin typeface="+mj-lt"/>
                  </a:rPr>
                  <a:t>log(p(c)) </a:t>
                </a:r>
                <a:r>
                  <a:rPr lang="en-US" dirty="0">
                    <a:latin typeface="+mj-lt"/>
                  </a:rPr>
                  <a:t>+ </a:t>
                </a:r>
                <a14:m>
                  <m:oMath xmlns:m="http://schemas.openxmlformats.org/officeDocument/2006/math">
                    <m:nary>
                      <m:naryPr>
                        <m:chr m:val="∏"/>
                        <m:ctrlPr>
                          <a:rPr lang="vi-V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m:rPr>
                            <m:nor/>
                          </m:rPr>
                          <a:rPr lang="en-US" b="0" i="0" smtClean="0">
                            <a:latin typeface="+mj-lt"/>
                          </a:rPr>
                          <m:t>log</m:t>
                        </m:r>
                        <m:r>
                          <m:rPr>
                            <m:nor/>
                          </m:rPr>
                          <a:rPr lang="en-US" b="0" i="0" smtClean="0">
                            <a:latin typeface="+mj-lt"/>
                          </a:rPr>
                          <m:t>(</m:t>
                        </m:r>
                        <m:r>
                          <m:rPr>
                            <m:nor/>
                          </m:rPr>
                          <a:rPr lang="vi-VN" dirty="0">
                            <a:latin typeface="+mj-lt"/>
                          </a:rPr>
                          <m:t>p</m:t>
                        </m:r>
                        <m:r>
                          <m:rPr>
                            <m:nor/>
                          </m:rPr>
                          <a:rPr lang="vi-VN" dirty="0">
                            <a:latin typeface="+mj-lt"/>
                          </a:rPr>
                          <m:t>(</m:t>
                        </m:r>
                        <m:r>
                          <m:rPr>
                            <m:nor/>
                          </m:rPr>
                          <a:rPr lang="vi-VN" dirty="0">
                            <a:latin typeface="+mj-lt"/>
                          </a:rPr>
                          <m:t>x</m:t>
                        </m:r>
                        <m:r>
                          <m:rPr>
                            <m:nor/>
                          </m:rPr>
                          <a:rPr lang="en-US" baseline="-25000" dirty="0">
                            <a:latin typeface="+mj-lt"/>
                          </a:rPr>
                          <m:t>i</m:t>
                        </m:r>
                        <m:r>
                          <m:rPr>
                            <m:nor/>
                          </m:rPr>
                          <a:rPr lang="vi-VN" dirty="0">
                            <a:latin typeface="+mj-lt"/>
                          </a:rPr>
                          <m:t>|</m:t>
                        </m:r>
                        <m:r>
                          <m:rPr>
                            <m:nor/>
                          </m:rPr>
                          <a:rPr lang="vi-VN" dirty="0">
                            <a:latin typeface="+mj-lt"/>
                          </a:rPr>
                          <m:t>c</m:t>
                        </m:r>
                        <m:r>
                          <m:rPr>
                            <m:nor/>
                          </m:rPr>
                          <a:rPr lang="vi-VN" dirty="0">
                            <a:latin typeface="+mj-lt"/>
                          </a:rPr>
                          <m:t>)</m:t>
                        </m:r>
                        <m:r>
                          <m:rPr>
                            <m:nor/>
                          </m:rPr>
                          <a:rPr lang="en-US" b="0" i="0" dirty="0" smtClean="0">
                            <a:latin typeface="+mj-lt"/>
                          </a:rPr>
                          <m:t>)</m:t>
                        </m:r>
                      </m:e>
                    </m:nary>
                    <m:r>
                      <a:rPr lang="en-US" b="0" i="0" dirty="0" smtClean="0">
                        <a:latin typeface="Cambria Math" panose="02040503050406030204" pitchFamily="18" charset="0"/>
                      </a:rPr>
                      <m:t>. </m:t>
                    </m:r>
                  </m:oMath>
                </a14:m>
                <a:r>
                  <a:rPr lang="en-US" dirty="0">
                    <a:latin typeface="+mj-lt"/>
                  </a:rPr>
                  <a:t>    		</a:t>
                </a:r>
                <a:r>
                  <a:rPr lang="en-US" dirty="0">
                    <a:latin typeface="Times New Roman" panose="02020603050405020304" pitchFamily="18" charset="0"/>
                    <a:cs typeface="Times New Roman" panose="02020603050405020304" pitchFamily="18" charset="0"/>
                  </a:rPr>
                  <a:t>(6)</a:t>
                </a:r>
              </a:p>
              <a:p>
                <a:pPr algn="just">
                  <a:lnSpc>
                    <a:spcPct val="150000"/>
                  </a:lnSpc>
                </a:pPr>
                <a:r>
                  <a:rPr lang="en-US" dirty="0">
                    <a:latin typeface="+mj-lt"/>
                  </a:rPr>
                  <a:t>		</a:t>
                </a:r>
              </a:p>
              <a:p>
                <a:pPr algn="just">
                  <a:lnSpc>
                    <a:spcPct val="150000"/>
                  </a:lnSpc>
                </a:pPr>
                <a:endParaRPr lang="en-US" dirty="0">
                  <a:latin typeface="+mj-lt"/>
                </a:endParaRPr>
              </a:p>
              <a:p>
                <a:pPr marL="285750" indent="-285750" algn="just">
                  <a:lnSpc>
                    <a:spcPct val="150000"/>
                  </a:lnSpc>
                  <a:buFont typeface="Arial" panose="020B0604020202020204" pitchFamily="34" charset="0"/>
                  <a:buChar char="•"/>
                </a:pPr>
                <a:r>
                  <a:rPr lang="vi-VN" dirty="0">
                    <a:latin typeface="+mj-lt"/>
                  </a:rPr>
                  <a:t>Do hàm log đồng biến nên kết quả không đổi. </a:t>
                </a:r>
                <a:endParaRPr lang="en-US" dirty="0">
                  <a:latin typeface="+mj-lt"/>
                </a:endParaRP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508540" y="818311"/>
                <a:ext cx="8126920" cy="2690545"/>
              </a:xfrm>
              <a:prstGeom prst="rect">
                <a:avLst/>
              </a:prstGeom>
              <a:blipFill>
                <a:blip r:embed="rId5"/>
                <a:stretch>
                  <a:fillRect l="-75" t="-8145" r="-150" b="-1584"/>
                </a:stretch>
              </a:blipFill>
            </p:spPr>
            <p:txBody>
              <a:bodyPr/>
              <a:lstStyle/>
              <a:p>
                <a:r>
                  <a:rPr lang="en-US">
                    <a:noFill/>
                  </a:rPr>
                  <a:t> </a:t>
                </a:r>
              </a:p>
            </p:txBody>
          </p:sp>
        </mc:Fallback>
      </mc:AlternateContent>
    </p:spTree>
    <p:extLst>
      <p:ext uri="{BB962C8B-B14F-4D97-AF65-F5344CB8AC3E}">
        <p14:creationId xmlns:p14="http://schemas.microsoft.com/office/powerpoint/2010/main" val="23287416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vi-VN" sz="2400" b="1" dirty="0">
                <a:effectLst/>
                <a:latin typeface="Sitka Display Semibold" pitchFamily="2" charset="0"/>
                <a:ea typeface="Times New Roman" panose="02020603050405020304" pitchFamily="18" charset="0"/>
              </a:rPr>
              <a:t>XÂY DỰNG </a:t>
            </a:r>
            <a:r>
              <a:rPr lang="en-US" sz="2400" b="1" dirty="0">
                <a:effectLst/>
                <a:latin typeface="Sitka Display Semibold" pitchFamily="2" charset="0"/>
                <a:ea typeface="Times New Roman" panose="02020603050405020304" pitchFamily="18" charset="0"/>
              </a:rPr>
              <a:t>MÔ HÌNH</a:t>
            </a:r>
            <a:endParaRPr lang="vi-VN" sz="2400" dirty="0">
              <a:latin typeface="Sitka Display Semibold" pitchFamily="2" charset="0"/>
            </a:endParaRPr>
          </a:p>
        </p:txBody>
      </p:sp>
      <p:sp>
        <p:nvSpPr>
          <p:cNvPr id="351" name="Google Shape;351;p37"/>
          <p:cNvSpPr/>
          <p:nvPr/>
        </p:nvSpPr>
        <p:spPr>
          <a:xfrm>
            <a:off x="223024" y="3887525"/>
            <a:ext cx="880202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467947" y="212345"/>
            <a:ext cx="3130018" cy="423449"/>
          </a:xfrm>
          <a:prstGeom prst="rect">
            <a:avLst/>
          </a:prstGeom>
          <a:noFill/>
        </p:spPr>
        <p:txBody>
          <a:bodyPr wrap="square" rtlCol="0">
            <a:spAutoFit/>
          </a:bodyPr>
          <a:lstStyle/>
          <a:p>
            <a:pPr marL="0" marR="0" algn="just">
              <a:lnSpc>
                <a:spcPct val="150000"/>
              </a:lnSpc>
              <a:spcBef>
                <a:spcPts val="0"/>
              </a:spcBef>
              <a:spcAft>
                <a:spcPts val="0"/>
              </a:spcAft>
            </a:pP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Multinomial Naïve Bayes</a:t>
            </a:r>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32</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AB1A6A-6BBE-812B-CFB8-882AC6B91641}"/>
                  </a:ext>
                </a:extLst>
              </p:cNvPr>
              <p:cNvSpPr txBox="1"/>
              <p:nvPr/>
            </p:nvSpPr>
            <p:spPr>
              <a:xfrm>
                <a:off x="467947" y="588474"/>
                <a:ext cx="8126920" cy="362932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latin typeface="+mj-lt"/>
                  </a:rPr>
                  <a:t>Mô hình này chủ yếu được sử dụng trong phân loại văn bản </a:t>
                </a:r>
                <a:r>
                  <a:rPr lang="en-US" dirty="0" err="1">
                    <a:latin typeface="Times New Roman" panose="02020603050405020304" pitchFamily="18" charset="0"/>
                    <a:cs typeface="Times New Roman" panose="02020603050405020304" pitchFamily="18" charset="0"/>
                  </a:rPr>
                  <a:t>với</a:t>
                </a:r>
                <a:r>
                  <a:rPr lang="vi-VN" dirty="0">
                    <a:latin typeface="+mj-lt"/>
                  </a:rPr>
                  <a:t> feature vectors được tính bằng các kỹ thuật trích xuất dữ liệu - Feature Engineering</a:t>
                </a:r>
                <a:r>
                  <a:rPr lang="en-US" dirty="0">
                    <a:latin typeface="+mj-lt"/>
                  </a:rPr>
                  <a:t> </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TF – IDF)</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kern="100" dirty="0">
                    <a:latin typeface="+mj-lt"/>
                    <a:ea typeface="Calibri" panose="020F0502020204030204" pitchFamily="34" charset="0"/>
                    <a:cs typeface="Times New Roman" panose="02020603050405020304" pitchFamily="18" charset="0"/>
                  </a:rPr>
                  <a:t>		              </a:t>
                </a:r>
                <a14:m>
                  <m:oMath xmlns:m="http://schemas.openxmlformats.org/officeDocument/2006/math">
                    <m:r>
                      <m:rPr>
                        <m:nor/>
                      </m:rPr>
                      <a:rPr lang="el-GR" i="1" dirty="0">
                        <a:latin typeface="Times New Roman" panose="02020603050405020304" pitchFamily="18" charset="0"/>
                        <a:cs typeface="Times New Roman" panose="02020603050405020304" pitchFamily="18" charset="0"/>
                      </a:rPr>
                      <m:t>λ</m:t>
                    </m:r>
                  </m:oMath>
                </a14:m>
                <a:r>
                  <a:rPr lang="en-US" baseline="-25000" dirty="0">
                    <a:latin typeface="Times New Roman" panose="02020603050405020304" pitchFamily="18" charset="0"/>
                    <a:cs typeface="Times New Roman" panose="02020603050405020304" pitchFamily="18" charset="0"/>
                  </a:rPr>
                  <a:t>ci</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kern="100" dirty="0">
                    <a:latin typeface="Times New Roman" panose="02020603050405020304" pitchFamily="18" charset="0"/>
                    <a:ea typeface="Calibri" panose="020F0502020204030204" pitchFamily="34" charset="0"/>
                    <a:cs typeface="Times New Roman" panose="02020603050405020304" pitchFamily="18" charset="0"/>
                  </a:rPr>
                  <a:t>p(x</a:t>
                </a:r>
                <a:r>
                  <a:rPr lang="en-US" kern="100"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 =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w</a:t>
                </a:r>
                <a:r>
                  <a:rPr lang="en-US"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ij</a:t>
                </a:r>
                <a:endParaRPr lang="en-US" kern="100" baseline="-25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dirty="0">
                    <a:latin typeface="+mj-lt"/>
                  </a:rPr>
                  <a:t>Nhược điểm của các công thức trên: Nếu một từ không xuất hiện trong phân lớp c thì</a:t>
                </a:r>
                <a:r>
                  <a:rPr lang="en-US" dirty="0">
                    <a:latin typeface="+mj-lt"/>
                  </a:rPr>
                  <a:t> </a:t>
                </a:r>
                <a:r>
                  <a:rPr lang="el-GR" dirty="0">
                    <a:latin typeface="Times New Roman" panose="02020603050405020304" pitchFamily="18" charset="0"/>
                    <a:cs typeface="Times New Roman" panose="02020603050405020304" pitchFamily="18" charset="0"/>
                  </a:rPr>
                  <a:t>λ</a:t>
                </a:r>
                <a:r>
                  <a:rPr lang="en-US" baseline="-25000" dirty="0">
                    <a:latin typeface="Times New Roman" panose="02020603050405020304" pitchFamily="18" charset="0"/>
                    <a:cs typeface="Times New Roman" panose="02020603050405020304" pitchFamily="18" charset="0"/>
                  </a:rPr>
                  <a:t>ci</a:t>
                </a:r>
                <a:r>
                  <a:rPr lang="vi-VN" dirty="0">
                    <a:latin typeface="Times New Roman" panose="02020603050405020304" pitchFamily="18" charset="0"/>
                    <a:cs typeface="Times New Roman" panose="02020603050405020304" pitchFamily="18" charset="0"/>
                  </a:rPr>
                  <a:t> = p(x</a:t>
                </a:r>
                <a:r>
                  <a:rPr lang="en-US" baseline="-25000" dirty="0" err="1">
                    <a:latin typeface="Times New Roman" panose="02020603050405020304" pitchFamily="18" charset="0"/>
                    <a:cs typeface="Times New Roman" panose="02020603050405020304" pitchFamily="18" charset="0"/>
                  </a:rPr>
                  <a:t>i</a:t>
                </a:r>
                <a:r>
                  <a:rPr lang="vi-VN" dirty="0">
                    <a:latin typeface="Times New Roman" panose="02020603050405020304" pitchFamily="18" charset="0"/>
                    <a:cs typeface="Times New Roman" panose="02020603050405020304" pitchFamily="18" charset="0"/>
                  </a:rPr>
                  <a:t> |c)</a:t>
                </a:r>
                <a:r>
                  <a:rPr lang="vi-VN" dirty="0">
                    <a:latin typeface="+mj-lt"/>
                  </a:rPr>
                  <a:t> = 0, dẫn tới p(x|c) trong (5) luôn bằng 0, cho dù các từ khác có tần suất rất lớn. Đặc điểm này sẽ dẫn đến kết quả không chính xác. </a:t>
                </a:r>
                <a:endParaRPr lang="en-US" dirty="0">
                  <a:latin typeface="+mj-lt"/>
                </a:endParaRPr>
              </a:p>
              <a:p>
                <a:pPr marL="285750" indent="-285750" algn="just">
                  <a:lnSpc>
                    <a:spcPct val="150000"/>
                  </a:lnSpc>
                  <a:buFont typeface="Arial" panose="020B0604020202020204" pitchFamily="34" charset="0"/>
                  <a:buChar char="•"/>
                </a:pPr>
                <a:r>
                  <a:rPr lang="vi-VN" dirty="0">
                    <a:latin typeface="+mj-lt"/>
                  </a:rPr>
                  <a:t>Để tránh nhược điểm này, một kỹ thuật được gọi là Laplace smoothing được áp dụng: </a:t>
                </a:r>
                <a:endParaRPr lang="en-US" dirty="0">
                  <a:latin typeface="+mj-lt"/>
                </a:endParaRPr>
              </a:p>
              <a:p>
                <a:pPr algn="just">
                  <a:lnSpc>
                    <a:spcPct val="150000"/>
                  </a:lnSpc>
                </a:pPr>
                <a:r>
                  <a:rPr lang="en-US" dirty="0">
                    <a:latin typeface="+mj-lt"/>
                  </a:rPr>
                  <a:t>		              </a:t>
                </a:r>
                <a14:m>
                  <m:oMath xmlns:m="http://schemas.openxmlformats.org/officeDocument/2006/math">
                    <m:acc>
                      <m:accPr>
                        <m:chr m:val="̂"/>
                        <m:ctrlPr>
                          <a:rPr lang="el-GR" i="1" smtClean="0">
                            <a:latin typeface="Cambria Math" panose="02040503050406030204" pitchFamily="18" charset="0"/>
                          </a:rPr>
                        </m:ctrlPr>
                      </m:accPr>
                      <m:e>
                        <m:r>
                          <m:rPr>
                            <m:nor/>
                          </m:rPr>
                          <a:rPr lang="el-GR" i="1" dirty="0">
                            <a:latin typeface="Times New Roman" panose="02020603050405020304" pitchFamily="18" charset="0"/>
                            <a:cs typeface="Times New Roman" panose="02020603050405020304" pitchFamily="18" charset="0"/>
                          </a:rPr>
                          <m:t>λ</m:t>
                        </m:r>
                      </m:e>
                    </m:acc>
                  </m:oMath>
                </a14:m>
                <a:r>
                  <a:rPr lang="en-US" baseline="-25000" dirty="0">
                    <a:latin typeface="Times New Roman" panose="02020603050405020304" pitchFamily="18" charset="0"/>
                    <a:cs typeface="Times New Roman" panose="02020603050405020304" pitchFamily="18" charset="0"/>
                  </a:rPr>
                  <a:t>ci</a:t>
                </a:r>
                <a:r>
                  <a:rPr lang="vi-VN"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ij</a:t>
                </a:r>
                <a:r>
                  <a:rPr lang="en-US"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α </a:t>
                </a:r>
                <a:r>
                  <a:rPr lang="en-US"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el-GR" dirty="0">
                    <a:latin typeface="Times New Roman" panose="02020603050405020304" pitchFamily="18" charset="0"/>
                    <a:cs typeface="Times New Roman" panose="02020603050405020304" pitchFamily="18" charset="0"/>
                  </a:rPr>
                  <a:t>α</a:t>
                </a:r>
                <a:r>
                  <a:rPr lang="el-GR" dirty="0">
                    <a:latin typeface="+mj-lt"/>
                    <a:cs typeface="Times New Roman" panose="02020603050405020304" pitchFamily="18" charset="0"/>
                  </a:rPr>
                  <a:t> </a:t>
                </a:r>
                <a:r>
                  <a:rPr lang="vi-VN" dirty="0">
                    <a:latin typeface="+mj-lt"/>
                    <a:cs typeface="Times New Roman" panose="02020603050405020304" pitchFamily="18" charset="0"/>
                  </a:rPr>
                  <a:t>là một số dương</a:t>
                </a:r>
                <a:r>
                  <a:rPr lang="en-US" dirty="0">
                    <a:latin typeface="+mj-lt"/>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p>
              <a:p>
                <a:pPr algn="just">
                  <a:lnSpc>
                    <a:spcPct val="150000"/>
                  </a:lnSpc>
                </a:pPr>
                <a:endParaRPr lang="en-US" kern="100" dirty="0">
                  <a:effectLst/>
                  <a:latin typeface="+mj-lt"/>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FCAB1A6A-6BBE-812B-CFB8-882AC6B91641}"/>
                  </a:ext>
                </a:extLst>
              </p:cNvPr>
              <p:cNvSpPr txBox="1">
                <a:spLocks noRot="1" noChangeAspect="1" noMove="1" noResize="1" noEditPoints="1" noAdjustHandles="1" noChangeArrowheads="1" noChangeShapeType="1" noTextEdit="1"/>
              </p:cNvSpPr>
              <p:nvPr/>
            </p:nvSpPr>
            <p:spPr>
              <a:xfrm>
                <a:off x="467947" y="588474"/>
                <a:ext cx="8126920" cy="3629327"/>
              </a:xfrm>
              <a:prstGeom prst="rect">
                <a:avLst/>
              </a:prstGeom>
              <a:blipFill>
                <a:blip r:embed="rId5"/>
                <a:stretch>
                  <a:fillRect l="-150" r="-225"/>
                </a:stretch>
              </a:blipFill>
            </p:spPr>
            <p:txBody>
              <a:bodyPr/>
              <a:lstStyle/>
              <a:p>
                <a:r>
                  <a:rPr lang="en-US">
                    <a:noFill/>
                  </a:rPr>
                  <a:t> </a:t>
                </a:r>
              </a:p>
            </p:txBody>
          </p:sp>
        </mc:Fallback>
      </mc:AlternateContent>
    </p:spTree>
    <p:extLst>
      <p:ext uri="{BB962C8B-B14F-4D97-AF65-F5344CB8AC3E}">
        <p14:creationId xmlns:p14="http://schemas.microsoft.com/office/powerpoint/2010/main" val="3874687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b="1" dirty="0">
                <a:effectLst/>
                <a:latin typeface="Sitka Display Semibold" pitchFamily="2" charset="0"/>
                <a:ea typeface="Times New Roman" panose="02020603050405020304" pitchFamily="18" charset="0"/>
              </a:rPr>
              <a:t>THỰC NGHIỆM</a:t>
            </a:r>
            <a:endParaRPr lang="vi-VN" sz="2400" dirty="0">
              <a:latin typeface="Sitka Display Semibold" pitchFamily="2" charset="0"/>
            </a:endParaRPr>
          </a:p>
        </p:txBody>
      </p:sp>
      <p:sp>
        <p:nvSpPr>
          <p:cNvPr id="351" name="Google Shape;351;p37"/>
          <p:cNvSpPr/>
          <p:nvPr/>
        </p:nvSpPr>
        <p:spPr>
          <a:xfrm>
            <a:off x="228599" y="3910385"/>
            <a:ext cx="8744413"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70" y="444664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E529B11A-7BE7-2F2C-8CB3-DEF1F7B76FFC}"/>
              </a:ext>
            </a:extLst>
          </p:cNvPr>
          <p:cNvSpPr txBox="1"/>
          <p:nvPr/>
        </p:nvSpPr>
        <p:spPr>
          <a:xfrm>
            <a:off x="8871909" y="4897279"/>
            <a:ext cx="421481"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33</a:t>
            </a:r>
          </a:p>
        </p:txBody>
      </p:sp>
      <p:pic>
        <p:nvPicPr>
          <p:cNvPr id="2" name="Picture 1">
            <a:extLst>
              <a:ext uri="{FF2B5EF4-FFF2-40B4-BE49-F238E27FC236}">
                <a16:creationId xmlns:a16="http://schemas.microsoft.com/office/drawing/2014/main" id="{8C714423-F6C9-46A6-A900-4C48671C29B6}"/>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5122" name="Picture 2" descr="Web development is a field that is rapidly expanding.">
            <a:extLst>
              <a:ext uri="{FF2B5EF4-FFF2-40B4-BE49-F238E27FC236}">
                <a16:creationId xmlns:a16="http://schemas.microsoft.com/office/drawing/2014/main" id="{5938837A-3A9C-179C-B1A9-2DC8264FF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8" y="209723"/>
            <a:ext cx="8744413" cy="370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323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b="1" dirty="0">
                <a:effectLst/>
                <a:latin typeface="Sitka Display Semibold" pitchFamily="2" charset="0"/>
                <a:ea typeface="Times New Roman" panose="02020603050405020304" pitchFamily="18" charset="0"/>
              </a:rPr>
              <a:t>KẾT LUẬN VÀ HƯỚNG PHÁT TRIỂN</a:t>
            </a:r>
            <a:endParaRPr lang="vi-VN" sz="2400" dirty="0">
              <a:latin typeface="Sitka Display Semibold" pitchFamily="2" charset="0"/>
            </a:endParaRPr>
          </a:p>
        </p:txBody>
      </p:sp>
      <p:sp>
        <p:nvSpPr>
          <p:cNvPr id="351" name="Google Shape;351;p37"/>
          <p:cNvSpPr/>
          <p:nvPr/>
        </p:nvSpPr>
        <p:spPr>
          <a:xfrm>
            <a:off x="171360" y="3903311"/>
            <a:ext cx="88012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435342" y="444120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1C8BC4-6D29-AFB5-FA11-A4020F3F41EF}"/>
              </a:ext>
            </a:extLst>
          </p:cNvPr>
          <p:cNvSpPr txBox="1"/>
          <p:nvPr/>
        </p:nvSpPr>
        <p:spPr>
          <a:xfrm>
            <a:off x="8886318" y="4897279"/>
            <a:ext cx="385763"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34</a:t>
            </a:r>
          </a:p>
        </p:txBody>
      </p:sp>
      <p:pic>
        <p:nvPicPr>
          <p:cNvPr id="5" name="Picture 4">
            <a:extLst>
              <a:ext uri="{FF2B5EF4-FFF2-40B4-BE49-F238E27FC236}">
                <a16:creationId xmlns:a16="http://schemas.microsoft.com/office/drawing/2014/main" id="{01D399DA-188E-29E0-CAB6-A72EE81EACD9}"/>
              </a:ext>
            </a:extLst>
          </p:cNvPr>
          <p:cNvPicPr>
            <a:picLocks noChangeAspect="1"/>
          </p:cNvPicPr>
          <p:nvPr/>
        </p:nvPicPr>
        <p:blipFill>
          <a:blip r:embed="rId4"/>
          <a:stretch>
            <a:fillRect/>
          </a:stretch>
        </p:blipFill>
        <p:spPr>
          <a:xfrm>
            <a:off x="7753619" y="4377028"/>
            <a:ext cx="841248" cy="325635"/>
          </a:xfrm>
          <a:prstGeom prst="rect">
            <a:avLst/>
          </a:prstGeom>
        </p:spPr>
      </p:pic>
      <p:sp>
        <p:nvSpPr>
          <p:cNvPr id="4" name="TextBox 3">
            <a:extLst>
              <a:ext uri="{FF2B5EF4-FFF2-40B4-BE49-F238E27FC236}">
                <a16:creationId xmlns:a16="http://schemas.microsoft.com/office/drawing/2014/main" id="{2C7BBCF5-62A2-6C2A-FE6E-E1B38AC3F8E2}"/>
              </a:ext>
            </a:extLst>
          </p:cNvPr>
          <p:cNvSpPr txBox="1"/>
          <p:nvPr/>
        </p:nvSpPr>
        <p:spPr>
          <a:xfrm>
            <a:off x="511261" y="363211"/>
            <a:ext cx="8121475" cy="3115789"/>
          </a:xfrm>
          <a:prstGeom prst="rect">
            <a:avLst/>
          </a:prstGeom>
          <a:noFill/>
        </p:spPr>
        <p:txBody>
          <a:bodyPr wrap="square">
            <a:spAutoFit/>
          </a:bodyPr>
          <a:lstStyle/>
          <a:p>
            <a:pPr marL="285750" indent="-285750" algn="just" rtl="0" fontAlgn="base">
              <a:lnSpc>
                <a:spcPct val="200000"/>
              </a:lnSpc>
              <a:spcBef>
                <a:spcPts val="1200"/>
              </a:spcBef>
              <a:spcAft>
                <a:spcPts val="0"/>
              </a:spcAft>
              <a:buFont typeface="Courier New" panose="02070309020205020404" pitchFamily="49" charset="0"/>
              <a:buChar char="o"/>
            </a:pPr>
            <a:r>
              <a:rPr lang="vi-VN" sz="1400" b="0" i="0" u="none" strike="noStrike" dirty="0">
                <a:solidFill>
                  <a:srgbClr val="000000"/>
                </a:solidFill>
                <a:effectLst/>
                <a:latin typeface="+mj-lt"/>
              </a:rPr>
              <a:t>Mô hình là sự kết hợp của thuật toán trích xuất đặc trưng TF-IDF</a:t>
            </a:r>
            <a:r>
              <a:rPr lang="en-US" dirty="0">
                <a:latin typeface="+mj-lt"/>
              </a:rPr>
              <a:t> </a:t>
            </a:r>
            <a:r>
              <a:rPr lang="en-US" dirty="0" err="1">
                <a:latin typeface="Times New Roman" panose="02020603050405020304" pitchFamily="18" charset="0"/>
                <a:cs typeface="Times New Roman" panose="02020603050405020304" pitchFamily="18" charset="0"/>
              </a:rPr>
              <a:t>và</a:t>
            </a:r>
            <a:r>
              <a:rPr lang="vi-VN" sz="1400" b="0" i="0" u="none" strike="noStrike" dirty="0">
                <a:solidFill>
                  <a:srgbClr val="000000"/>
                </a:solidFill>
                <a:effectLst/>
                <a:latin typeface="+mj-lt"/>
              </a:rPr>
              <a:t> thuật toán phân loại</a:t>
            </a:r>
            <a:r>
              <a:rPr lang="en-US" sz="1400" b="0" i="0" u="none" strike="noStrike" dirty="0">
                <a:solidFill>
                  <a:srgbClr val="000000"/>
                </a:solidFill>
                <a:effectLst/>
                <a:latin typeface="+mj-lt"/>
              </a:rPr>
              <a:t> </a:t>
            </a:r>
            <a:r>
              <a:rPr lang="en-US" dirty="0">
                <a:latin typeface="Times New Roman" panose="02020603050405020304" pitchFamily="18" charset="0"/>
                <a:ea typeface="Calibri" panose="020F0502020204030204" pitchFamily="34" charset="0"/>
                <a:cs typeface="Times New Roman" panose="02020603050405020304" pitchFamily="18" charset="0"/>
              </a:rPr>
              <a:t>Multinomial</a:t>
            </a:r>
            <a:r>
              <a:rPr lang="vi-VN" sz="1400" b="0" i="0" u="none" strike="noStrike" dirty="0">
                <a:solidFill>
                  <a:srgbClr val="000000"/>
                </a:solidFill>
                <a:effectLst/>
                <a:latin typeface="+mj-lt"/>
              </a:rPr>
              <a:t> N</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B</a:t>
            </a:r>
            <a:r>
              <a:rPr lang="en-US" sz="1400" b="0" i="0" u="none" strike="noStrike" dirty="0">
                <a:solidFill>
                  <a:srgbClr val="000000"/>
                </a:solidFill>
                <a:effectLst/>
                <a:latin typeface="+mj-lt"/>
              </a:rPr>
              <a:t>.</a:t>
            </a:r>
            <a:r>
              <a:rPr lang="vi-VN" sz="1400" b="0" i="0" u="none" strike="noStrike" dirty="0">
                <a:solidFill>
                  <a:srgbClr val="000000"/>
                </a:solidFill>
                <a:effectLst/>
                <a:latin typeface="+mj-lt"/>
              </a:rPr>
              <a:t> </a:t>
            </a:r>
          </a:p>
          <a:p>
            <a:pPr marL="285750" indent="-285750" algn="just" rtl="0" fontAlgn="base">
              <a:lnSpc>
                <a:spcPct val="200000"/>
              </a:lnSpc>
              <a:spcBef>
                <a:spcPts val="0"/>
              </a:spcBef>
              <a:spcAft>
                <a:spcPts val="0"/>
              </a:spcAft>
              <a:buFont typeface="Courier New" panose="02070309020205020404" pitchFamily="49" charset="0"/>
              <a:buChar char="o"/>
            </a:pPr>
            <a:r>
              <a:rPr lang="vi-VN" sz="1400" b="0" i="0" u="none" strike="noStrike" dirty="0">
                <a:solidFill>
                  <a:srgbClr val="000000"/>
                </a:solidFill>
                <a:effectLst/>
                <a:latin typeface="+mj-lt"/>
              </a:rPr>
              <a:t>Sau khi được huấn luyện trên bộ dữ liệu Spam SMS Collection, mô hình đã đưa</a:t>
            </a:r>
            <a:r>
              <a:rPr lang="en-US" sz="1400" b="0" i="0" u="none" strike="noStrike" dirty="0">
                <a:solidFill>
                  <a:srgbClr val="000000"/>
                </a:solidFill>
                <a:effectLst/>
                <a:latin typeface="+mj-lt"/>
              </a:rPr>
              <a:t>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ra</a:t>
            </a:r>
            <a:r>
              <a:rPr lang="vi-VN" sz="1400" b="0" i="0" u="none" strike="noStrike" dirty="0">
                <a:solidFill>
                  <a:srgbClr val="000000"/>
                </a:solidFill>
                <a:effectLst/>
                <a:latin typeface="+mj-lt"/>
              </a:rPr>
              <a:t> kết quả khá tốt khi phát 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vi-VN" sz="1400" b="0" i="0" u="none" strike="noStrike" dirty="0">
                <a:solidFill>
                  <a:srgbClr val="000000"/>
                </a:solidFill>
                <a:effectLst/>
                <a:latin typeface="+mj-lt"/>
              </a:rPr>
              <a:t> phân loại thành công tin nhắn rác.</a:t>
            </a:r>
          </a:p>
          <a:p>
            <a:pPr marL="285750" indent="-285750" algn="just" rtl="0" fontAlgn="base">
              <a:lnSpc>
                <a:spcPct val="200000"/>
              </a:lnSpc>
              <a:spcBef>
                <a:spcPts val="0"/>
              </a:spcBef>
              <a:spcAft>
                <a:spcPts val="1200"/>
              </a:spcAft>
              <a:buFont typeface="Courier New" panose="02070309020205020404" pitchFamily="49" charset="0"/>
              <a:buChar char="o"/>
            </a:pPr>
            <a:r>
              <a:rPr lang="vi-VN" sz="1400" b="0" i="0" u="none" strike="noStrike" dirty="0">
                <a:solidFill>
                  <a:srgbClr val="000000"/>
                </a:solidFill>
                <a:effectLst/>
                <a:latin typeface="+mj-lt"/>
              </a:rPr>
              <a:t>Tuy nhiên</a:t>
            </a:r>
            <a:r>
              <a:rPr lang="en-US" sz="1400" b="0" i="0" u="none" strike="noStrike" dirty="0">
                <a:solidFill>
                  <a:srgbClr val="000000"/>
                </a:solidFill>
                <a:effectLst/>
                <a:latin typeface="+mj-lt"/>
              </a:rPr>
              <a:t>,</a:t>
            </a:r>
            <a:r>
              <a:rPr lang="vi-VN" sz="1400" b="0" i="0" u="none" strike="noStrike" dirty="0">
                <a:solidFill>
                  <a:srgbClr val="000000"/>
                </a:solidFill>
                <a:effectLst/>
                <a:latin typeface="+mj-lt"/>
              </a:rPr>
              <a:t> vẫn còn một số trường hợp mà mô hình không phân loại chính xác được. Vì vậy trong tương lai nhóm em sẽ có thêm những cải tiến cho mô hình: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H</a:t>
            </a:r>
            <a:r>
              <a:rPr lang="vi-VN" sz="1400" b="0" i="0" u="none" strike="noStrike" dirty="0">
                <a:solidFill>
                  <a:srgbClr val="000000"/>
                </a:solidFill>
                <a:effectLst/>
                <a:latin typeface="+mj-lt"/>
              </a:rPr>
              <a:t>uấn luyện trên đa dạng các bộ dữ liệu về SMS, kết hợp với việc tối ưu các tham số và thuật toán giúp tăng tốc độ và hiệu suất của mô hình...</a:t>
            </a:r>
            <a:endParaRPr lang="en-US" sz="1400" b="0" i="0" u="none" strike="noStrike" dirty="0">
              <a:solidFill>
                <a:srgbClr val="000000"/>
              </a:solidFill>
              <a:effectLst/>
              <a:latin typeface="+mj-lt"/>
            </a:endParaRPr>
          </a:p>
          <a:p>
            <a:pPr marL="285750" indent="-285750" algn="just" rtl="0" fontAlgn="base">
              <a:lnSpc>
                <a:spcPct val="150000"/>
              </a:lnSpc>
              <a:spcBef>
                <a:spcPts val="0"/>
              </a:spcBef>
              <a:spcAft>
                <a:spcPts val="1200"/>
              </a:spcAft>
              <a:buFont typeface="Courier New" panose="02070309020205020404" pitchFamily="49" charset="0"/>
              <a:buChar char="o"/>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Trong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tương</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lai</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gần</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t>
            </a:r>
            <a:r>
              <a:rPr lang="vi-VN" sz="1400" b="0" i="0" u="none" strike="noStrike" dirty="0">
                <a:solidFill>
                  <a:srgbClr val="000000"/>
                </a:solidFill>
                <a:effectLst/>
                <a:latin typeface="+mj-lt"/>
              </a:rPr>
              <a:t>mô hình có thể được phát triển cho các ngôn ngữ</a:t>
            </a:r>
            <a:r>
              <a:rPr lang="en-US" dirty="0">
                <a:latin typeface="+mj-lt"/>
              </a:rPr>
              <a:t> </a:t>
            </a:r>
            <a:r>
              <a:rPr lang="vi-VN" sz="1400" b="0" i="0" u="none" strike="noStrike" dirty="0">
                <a:solidFill>
                  <a:srgbClr val="000000"/>
                </a:solidFill>
                <a:effectLst/>
                <a:latin typeface="+mj-lt"/>
              </a:rPr>
              <a:t>khác</a:t>
            </a:r>
            <a:r>
              <a:rPr lang="en-US" sz="1400" b="0" i="0" u="none" strike="noStrike" dirty="0">
                <a:solidFill>
                  <a:srgbClr val="000000"/>
                </a:solidFill>
                <a:effectLst/>
                <a:latin typeface="+mj-lt"/>
              </a:rPr>
              <a:t>.</a:t>
            </a:r>
            <a:endParaRPr lang="vi-VN" sz="14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0851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Google Shape;351;p37"/>
          <p:cNvSpPr/>
          <p:nvPr/>
        </p:nvSpPr>
        <p:spPr>
          <a:xfrm>
            <a:off x="217714" y="3145522"/>
            <a:ext cx="8691210" cy="16373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1;p37"/>
          <p:cNvSpPr/>
          <p:nvPr/>
        </p:nvSpPr>
        <p:spPr>
          <a:xfrm>
            <a:off x="6211019" y="0"/>
            <a:ext cx="2837207"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1;p45"/>
          <p:cNvSpPr/>
          <p:nvPr/>
        </p:nvSpPr>
        <p:spPr>
          <a:xfrm>
            <a:off x="6603957" y="2620522"/>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2;p45"/>
          <p:cNvSpPr/>
          <p:nvPr/>
        </p:nvSpPr>
        <p:spPr>
          <a:xfrm>
            <a:off x="7759949" y="2620522"/>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53;p45"/>
          <p:cNvSpPr/>
          <p:nvPr/>
        </p:nvSpPr>
        <p:spPr>
          <a:xfrm>
            <a:off x="6603957" y="3760421"/>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4;p45"/>
          <p:cNvSpPr/>
          <p:nvPr/>
        </p:nvSpPr>
        <p:spPr>
          <a:xfrm>
            <a:off x="7759949" y="3760421"/>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5;p45"/>
          <p:cNvSpPr/>
          <p:nvPr/>
        </p:nvSpPr>
        <p:spPr>
          <a:xfrm>
            <a:off x="6951810" y="3001369"/>
            <a:ext cx="354307" cy="288300"/>
          </a:xfrm>
          <a:custGeom>
            <a:avLst/>
            <a:gdLst/>
            <a:ahLst/>
            <a:cxnLst/>
            <a:rect l="l" t="t" r="r" b="b"/>
            <a:pathLst>
              <a:path w="14144" h="11509" extrusionOk="0">
                <a:moveTo>
                  <a:pt x="9774" y="0"/>
                </a:moveTo>
                <a:cubicBezTo>
                  <a:pt x="7906" y="0"/>
                  <a:pt x="6539" y="1735"/>
                  <a:pt x="6972" y="3569"/>
                </a:cubicBezTo>
                <a:cubicBezTo>
                  <a:pt x="4537" y="3436"/>
                  <a:pt x="2402" y="2302"/>
                  <a:pt x="968" y="534"/>
                </a:cubicBezTo>
                <a:lnTo>
                  <a:pt x="968" y="534"/>
                </a:lnTo>
                <a:cubicBezTo>
                  <a:pt x="234" y="1835"/>
                  <a:pt x="568" y="3536"/>
                  <a:pt x="1869" y="4403"/>
                </a:cubicBezTo>
                <a:cubicBezTo>
                  <a:pt x="1402" y="4403"/>
                  <a:pt x="968" y="4270"/>
                  <a:pt x="568" y="4036"/>
                </a:cubicBezTo>
                <a:lnTo>
                  <a:pt x="568" y="4036"/>
                </a:lnTo>
                <a:cubicBezTo>
                  <a:pt x="534" y="5404"/>
                  <a:pt x="1502" y="6638"/>
                  <a:pt x="2903" y="6939"/>
                </a:cubicBezTo>
                <a:cubicBezTo>
                  <a:pt x="2651" y="6997"/>
                  <a:pt x="2399" y="7032"/>
                  <a:pt x="2140" y="7032"/>
                </a:cubicBezTo>
                <a:cubicBezTo>
                  <a:pt x="1954" y="7032"/>
                  <a:pt x="1764" y="7014"/>
                  <a:pt x="1568" y="6972"/>
                </a:cubicBezTo>
                <a:lnTo>
                  <a:pt x="1568" y="6972"/>
                </a:lnTo>
                <a:cubicBezTo>
                  <a:pt x="1935" y="8139"/>
                  <a:pt x="3036" y="8973"/>
                  <a:pt x="4304" y="9007"/>
                </a:cubicBezTo>
                <a:cubicBezTo>
                  <a:pt x="3243" y="9809"/>
                  <a:pt x="1960" y="10243"/>
                  <a:pt x="647" y="10243"/>
                </a:cubicBezTo>
                <a:cubicBezTo>
                  <a:pt x="432" y="10243"/>
                  <a:pt x="216" y="10231"/>
                  <a:pt x="1" y="10208"/>
                </a:cubicBezTo>
                <a:lnTo>
                  <a:pt x="1" y="10208"/>
                </a:lnTo>
                <a:cubicBezTo>
                  <a:pt x="1268" y="11008"/>
                  <a:pt x="2803" y="11508"/>
                  <a:pt x="4437" y="11508"/>
                </a:cubicBezTo>
                <a:cubicBezTo>
                  <a:pt x="9841" y="11508"/>
                  <a:pt x="12876" y="6939"/>
                  <a:pt x="12710" y="2869"/>
                </a:cubicBezTo>
                <a:cubicBezTo>
                  <a:pt x="13277" y="2469"/>
                  <a:pt x="13744" y="1935"/>
                  <a:pt x="14144" y="1368"/>
                </a:cubicBezTo>
                <a:lnTo>
                  <a:pt x="14144" y="1368"/>
                </a:lnTo>
                <a:cubicBezTo>
                  <a:pt x="13610" y="1601"/>
                  <a:pt x="13077" y="1735"/>
                  <a:pt x="12476" y="1835"/>
                </a:cubicBezTo>
                <a:cubicBezTo>
                  <a:pt x="13077" y="1468"/>
                  <a:pt x="13544" y="901"/>
                  <a:pt x="13744" y="200"/>
                </a:cubicBezTo>
                <a:lnTo>
                  <a:pt x="13744" y="200"/>
                </a:lnTo>
                <a:cubicBezTo>
                  <a:pt x="13177" y="534"/>
                  <a:pt x="12576" y="801"/>
                  <a:pt x="11909" y="901"/>
                </a:cubicBezTo>
                <a:cubicBezTo>
                  <a:pt x="11375" y="367"/>
                  <a:pt x="10608" y="0"/>
                  <a:pt x="977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6;p45"/>
          <p:cNvSpPr/>
          <p:nvPr/>
        </p:nvSpPr>
        <p:spPr>
          <a:xfrm>
            <a:off x="8192191" y="4084445"/>
            <a:ext cx="185520" cy="401952"/>
          </a:xfrm>
          <a:custGeom>
            <a:avLst/>
            <a:gdLst/>
            <a:ahLst/>
            <a:cxnLst/>
            <a:rect l="l" t="t" r="r" b="b"/>
            <a:pathLst>
              <a:path w="7406" h="16046" extrusionOk="0">
                <a:moveTo>
                  <a:pt x="5171" y="1"/>
                </a:moveTo>
                <a:cubicBezTo>
                  <a:pt x="2769" y="1"/>
                  <a:pt x="1668" y="1035"/>
                  <a:pt x="1668" y="3070"/>
                </a:cubicBezTo>
                <a:lnTo>
                  <a:pt x="1668" y="5238"/>
                </a:lnTo>
                <a:lnTo>
                  <a:pt x="0" y="5238"/>
                </a:lnTo>
                <a:lnTo>
                  <a:pt x="0" y="7973"/>
                </a:lnTo>
                <a:lnTo>
                  <a:pt x="1668" y="7973"/>
                </a:lnTo>
                <a:lnTo>
                  <a:pt x="1668" y="16046"/>
                </a:lnTo>
                <a:lnTo>
                  <a:pt x="4904" y="16046"/>
                </a:lnTo>
                <a:lnTo>
                  <a:pt x="4904" y="7940"/>
                </a:lnTo>
                <a:lnTo>
                  <a:pt x="7172" y="7940"/>
                </a:lnTo>
                <a:lnTo>
                  <a:pt x="7406" y="5238"/>
                </a:lnTo>
                <a:lnTo>
                  <a:pt x="4904" y="5238"/>
                </a:lnTo>
                <a:lnTo>
                  <a:pt x="4904" y="3704"/>
                </a:lnTo>
                <a:cubicBezTo>
                  <a:pt x="4904" y="3070"/>
                  <a:pt x="5037" y="2803"/>
                  <a:pt x="5638" y="2803"/>
                </a:cubicBezTo>
                <a:lnTo>
                  <a:pt x="7406" y="2803"/>
                </a:lnTo>
                <a:lnTo>
                  <a:pt x="7406"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057;p45"/>
          <p:cNvGrpSpPr/>
          <p:nvPr/>
        </p:nvGrpSpPr>
        <p:grpSpPr>
          <a:xfrm>
            <a:off x="6946777" y="4103244"/>
            <a:ext cx="364352" cy="364352"/>
            <a:chOff x="5344420" y="1500447"/>
            <a:chExt cx="364352" cy="364352"/>
          </a:xfrm>
        </p:grpSpPr>
        <p:sp>
          <p:nvSpPr>
            <p:cNvPr id="24" name="Google Shape;2058;p45"/>
            <p:cNvSpPr/>
            <p:nvPr/>
          </p:nvSpPr>
          <p:spPr>
            <a:xfrm>
              <a:off x="5344420" y="1500447"/>
              <a:ext cx="364352" cy="364352"/>
            </a:xfrm>
            <a:custGeom>
              <a:avLst/>
              <a:gdLst/>
              <a:ahLst/>
              <a:cxnLst/>
              <a:rect l="l" t="t" r="r" b="b"/>
              <a:pathLst>
                <a:path w="14545" h="14545" extrusionOk="0">
                  <a:moveTo>
                    <a:pt x="7272" y="1302"/>
                  </a:moveTo>
                  <a:cubicBezTo>
                    <a:pt x="9207" y="1302"/>
                    <a:pt x="9441" y="1335"/>
                    <a:pt x="10208" y="1368"/>
                  </a:cubicBezTo>
                  <a:cubicBezTo>
                    <a:pt x="10942" y="1402"/>
                    <a:pt x="11309" y="1502"/>
                    <a:pt x="11575" y="1602"/>
                  </a:cubicBezTo>
                  <a:cubicBezTo>
                    <a:pt x="11909" y="1735"/>
                    <a:pt x="12142" y="1902"/>
                    <a:pt x="12409" y="2169"/>
                  </a:cubicBezTo>
                  <a:cubicBezTo>
                    <a:pt x="12676" y="2403"/>
                    <a:pt x="12810" y="2636"/>
                    <a:pt x="12943" y="3003"/>
                  </a:cubicBezTo>
                  <a:cubicBezTo>
                    <a:pt x="13043" y="3236"/>
                    <a:pt x="13177" y="3637"/>
                    <a:pt x="13210" y="4337"/>
                  </a:cubicBezTo>
                  <a:cubicBezTo>
                    <a:pt x="13243" y="5104"/>
                    <a:pt x="13243" y="5338"/>
                    <a:pt x="13243" y="7273"/>
                  </a:cubicBezTo>
                  <a:cubicBezTo>
                    <a:pt x="13243" y="9241"/>
                    <a:pt x="13243" y="9474"/>
                    <a:pt x="13210" y="10241"/>
                  </a:cubicBezTo>
                  <a:cubicBezTo>
                    <a:pt x="13177" y="10942"/>
                    <a:pt x="13043" y="11342"/>
                    <a:pt x="12943" y="11576"/>
                  </a:cubicBezTo>
                  <a:cubicBezTo>
                    <a:pt x="12810" y="11909"/>
                    <a:pt x="12676" y="12176"/>
                    <a:pt x="12409" y="12410"/>
                  </a:cubicBezTo>
                  <a:cubicBezTo>
                    <a:pt x="12142" y="12677"/>
                    <a:pt x="11909" y="12843"/>
                    <a:pt x="11575" y="12977"/>
                  </a:cubicBezTo>
                  <a:cubicBezTo>
                    <a:pt x="11309" y="13077"/>
                    <a:pt x="10942" y="13177"/>
                    <a:pt x="10208" y="13210"/>
                  </a:cubicBezTo>
                  <a:cubicBezTo>
                    <a:pt x="9441" y="13244"/>
                    <a:pt x="9207" y="13244"/>
                    <a:pt x="7272" y="13244"/>
                  </a:cubicBezTo>
                  <a:cubicBezTo>
                    <a:pt x="5338" y="13244"/>
                    <a:pt x="5104" y="13244"/>
                    <a:pt x="4337" y="13210"/>
                  </a:cubicBezTo>
                  <a:cubicBezTo>
                    <a:pt x="3636" y="13177"/>
                    <a:pt x="3236" y="13077"/>
                    <a:pt x="2969" y="12977"/>
                  </a:cubicBezTo>
                  <a:cubicBezTo>
                    <a:pt x="2636" y="12843"/>
                    <a:pt x="2402" y="12677"/>
                    <a:pt x="2135" y="12410"/>
                  </a:cubicBezTo>
                  <a:cubicBezTo>
                    <a:pt x="1902" y="12176"/>
                    <a:pt x="1735" y="11909"/>
                    <a:pt x="1602" y="11576"/>
                  </a:cubicBezTo>
                  <a:cubicBezTo>
                    <a:pt x="1502" y="11309"/>
                    <a:pt x="1368" y="10942"/>
                    <a:pt x="1335" y="10241"/>
                  </a:cubicBezTo>
                  <a:cubicBezTo>
                    <a:pt x="1301" y="9474"/>
                    <a:pt x="1301" y="9241"/>
                    <a:pt x="1301" y="7273"/>
                  </a:cubicBezTo>
                  <a:cubicBezTo>
                    <a:pt x="1301" y="5338"/>
                    <a:pt x="1301" y="5104"/>
                    <a:pt x="1335" y="4337"/>
                  </a:cubicBezTo>
                  <a:cubicBezTo>
                    <a:pt x="1368" y="3637"/>
                    <a:pt x="1502" y="3236"/>
                    <a:pt x="1602" y="3003"/>
                  </a:cubicBezTo>
                  <a:cubicBezTo>
                    <a:pt x="1735" y="2669"/>
                    <a:pt x="1902" y="2403"/>
                    <a:pt x="2135" y="2169"/>
                  </a:cubicBezTo>
                  <a:cubicBezTo>
                    <a:pt x="2402" y="1902"/>
                    <a:pt x="2636" y="1735"/>
                    <a:pt x="2969" y="1602"/>
                  </a:cubicBezTo>
                  <a:cubicBezTo>
                    <a:pt x="3236" y="1502"/>
                    <a:pt x="3636" y="1402"/>
                    <a:pt x="4337" y="1368"/>
                  </a:cubicBezTo>
                  <a:cubicBezTo>
                    <a:pt x="5104" y="1335"/>
                    <a:pt x="5338" y="1302"/>
                    <a:pt x="7272" y="1302"/>
                  </a:cubicBezTo>
                  <a:close/>
                  <a:moveTo>
                    <a:pt x="7272" y="1"/>
                  </a:moveTo>
                  <a:cubicBezTo>
                    <a:pt x="5304" y="1"/>
                    <a:pt x="5037" y="1"/>
                    <a:pt x="4270" y="34"/>
                  </a:cubicBezTo>
                  <a:cubicBezTo>
                    <a:pt x="3503" y="68"/>
                    <a:pt x="2969" y="201"/>
                    <a:pt x="2502" y="368"/>
                  </a:cubicBezTo>
                  <a:cubicBezTo>
                    <a:pt x="2035" y="568"/>
                    <a:pt x="1635" y="801"/>
                    <a:pt x="1201" y="1235"/>
                  </a:cubicBezTo>
                  <a:cubicBezTo>
                    <a:pt x="801" y="1635"/>
                    <a:pt x="568" y="2036"/>
                    <a:pt x="367" y="2503"/>
                  </a:cubicBezTo>
                  <a:cubicBezTo>
                    <a:pt x="201" y="2970"/>
                    <a:pt x="67" y="3503"/>
                    <a:pt x="34" y="4271"/>
                  </a:cubicBezTo>
                  <a:cubicBezTo>
                    <a:pt x="0" y="5038"/>
                    <a:pt x="0" y="5305"/>
                    <a:pt x="0" y="7273"/>
                  </a:cubicBezTo>
                  <a:cubicBezTo>
                    <a:pt x="0" y="9241"/>
                    <a:pt x="0" y="9508"/>
                    <a:pt x="34" y="10275"/>
                  </a:cubicBezTo>
                  <a:cubicBezTo>
                    <a:pt x="67" y="11042"/>
                    <a:pt x="201" y="11576"/>
                    <a:pt x="367" y="12043"/>
                  </a:cubicBezTo>
                  <a:cubicBezTo>
                    <a:pt x="568" y="12543"/>
                    <a:pt x="801" y="12943"/>
                    <a:pt x="1201" y="13344"/>
                  </a:cubicBezTo>
                  <a:cubicBezTo>
                    <a:pt x="1635" y="13744"/>
                    <a:pt x="2035" y="13977"/>
                    <a:pt x="2502" y="14178"/>
                  </a:cubicBezTo>
                  <a:cubicBezTo>
                    <a:pt x="2969" y="14344"/>
                    <a:pt x="3503" y="14478"/>
                    <a:pt x="4270" y="14511"/>
                  </a:cubicBezTo>
                  <a:cubicBezTo>
                    <a:pt x="5037" y="14545"/>
                    <a:pt x="5304" y="14545"/>
                    <a:pt x="7272" y="14545"/>
                  </a:cubicBezTo>
                  <a:cubicBezTo>
                    <a:pt x="9240" y="14545"/>
                    <a:pt x="9507" y="14545"/>
                    <a:pt x="10274" y="14511"/>
                  </a:cubicBezTo>
                  <a:cubicBezTo>
                    <a:pt x="11042" y="14478"/>
                    <a:pt x="11575" y="14344"/>
                    <a:pt x="12042" y="14178"/>
                  </a:cubicBezTo>
                  <a:cubicBezTo>
                    <a:pt x="12509" y="13977"/>
                    <a:pt x="12943" y="13744"/>
                    <a:pt x="13343" y="13344"/>
                  </a:cubicBezTo>
                  <a:cubicBezTo>
                    <a:pt x="13744" y="12943"/>
                    <a:pt x="13977" y="12543"/>
                    <a:pt x="14177" y="12043"/>
                  </a:cubicBezTo>
                  <a:cubicBezTo>
                    <a:pt x="14344" y="11576"/>
                    <a:pt x="14477" y="11042"/>
                    <a:pt x="14511" y="10275"/>
                  </a:cubicBezTo>
                  <a:cubicBezTo>
                    <a:pt x="14544" y="9508"/>
                    <a:pt x="14544" y="9241"/>
                    <a:pt x="14544" y="7273"/>
                  </a:cubicBezTo>
                  <a:cubicBezTo>
                    <a:pt x="14544" y="5305"/>
                    <a:pt x="14544" y="5038"/>
                    <a:pt x="14511" y="4271"/>
                  </a:cubicBezTo>
                  <a:cubicBezTo>
                    <a:pt x="14477" y="3503"/>
                    <a:pt x="14344" y="2970"/>
                    <a:pt x="14177" y="2503"/>
                  </a:cubicBezTo>
                  <a:cubicBezTo>
                    <a:pt x="13977" y="2036"/>
                    <a:pt x="13744" y="1635"/>
                    <a:pt x="13343" y="1235"/>
                  </a:cubicBezTo>
                  <a:cubicBezTo>
                    <a:pt x="12943" y="801"/>
                    <a:pt x="12509" y="568"/>
                    <a:pt x="12042" y="368"/>
                  </a:cubicBezTo>
                  <a:cubicBezTo>
                    <a:pt x="11575" y="201"/>
                    <a:pt x="11042" y="68"/>
                    <a:pt x="10274" y="34"/>
                  </a:cubicBezTo>
                  <a:cubicBezTo>
                    <a:pt x="9507" y="1"/>
                    <a:pt x="9240" y="1"/>
                    <a:pt x="7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9;p45"/>
            <p:cNvSpPr/>
            <p:nvPr/>
          </p:nvSpPr>
          <p:spPr>
            <a:xfrm>
              <a:off x="5432994" y="1589021"/>
              <a:ext cx="187199" cy="188025"/>
            </a:xfrm>
            <a:custGeom>
              <a:avLst/>
              <a:gdLst/>
              <a:ahLst/>
              <a:cxnLst/>
              <a:rect l="l" t="t" r="r" b="b"/>
              <a:pathLst>
                <a:path w="7473" h="7506" extrusionOk="0">
                  <a:moveTo>
                    <a:pt x="3736" y="1335"/>
                  </a:moveTo>
                  <a:cubicBezTo>
                    <a:pt x="5071" y="1335"/>
                    <a:pt x="6171" y="2402"/>
                    <a:pt x="6171" y="3737"/>
                  </a:cubicBezTo>
                  <a:cubicBezTo>
                    <a:pt x="6171" y="5104"/>
                    <a:pt x="5071" y="6172"/>
                    <a:pt x="3736" y="6172"/>
                  </a:cubicBezTo>
                  <a:cubicBezTo>
                    <a:pt x="2402" y="6172"/>
                    <a:pt x="1301" y="5071"/>
                    <a:pt x="1301" y="3737"/>
                  </a:cubicBezTo>
                  <a:cubicBezTo>
                    <a:pt x="1301" y="2402"/>
                    <a:pt x="2402" y="1335"/>
                    <a:pt x="3736" y="1335"/>
                  </a:cubicBezTo>
                  <a:close/>
                  <a:moveTo>
                    <a:pt x="3736" y="1"/>
                  </a:moveTo>
                  <a:cubicBezTo>
                    <a:pt x="1668" y="1"/>
                    <a:pt x="0" y="1669"/>
                    <a:pt x="0" y="3737"/>
                  </a:cubicBezTo>
                  <a:cubicBezTo>
                    <a:pt x="0" y="5805"/>
                    <a:pt x="1668" y="7506"/>
                    <a:pt x="3736" y="7506"/>
                  </a:cubicBezTo>
                  <a:cubicBezTo>
                    <a:pt x="5804" y="7506"/>
                    <a:pt x="7472" y="5805"/>
                    <a:pt x="7472" y="3737"/>
                  </a:cubicBezTo>
                  <a:cubicBezTo>
                    <a:pt x="7472" y="1669"/>
                    <a:pt x="5804" y="1"/>
                    <a:pt x="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60;p45"/>
            <p:cNvSpPr/>
            <p:nvPr/>
          </p:nvSpPr>
          <p:spPr>
            <a:xfrm>
              <a:off x="5601775" y="1563947"/>
              <a:ext cx="44313" cy="43487"/>
            </a:xfrm>
            <a:custGeom>
              <a:avLst/>
              <a:gdLst/>
              <a:ahLst/>
              <a:cxnLst/>
              <a:rect l="l" t="t" r="r" b="b"/>
              <a:pathLst>
                <a:path w="1769" h="1736" extrusionOk="0">
                  <a:moveTo>
                    <a:pt x="901" y="1"/>
                  </a:moveTo>
                  <a:cubicBezTo>
                    <a:pt x="401" y="1"/>
                    <a:pt x="0" y="368"/>
                    <a:pt x="0" y="868"/>
                  </a:cubicBezTo>
                  <a:cubicBezTo>
                    <a:pt x="0" y="1335"/>
                    <a:pt x="401" y="1736"/>
                    <a:pt x="901" y="1736"/>
                  </a:cubicBezTo>
                  <a:cubicBezTo>
                    <a:pt x="1368" y="1736"/>
                    <a:pt x="1768" y="1335"/>
                    <a:pt x="1768" y="868"/>
                  </a:cubicBezTo>
                  <a:cubicBezTo>
                    <a:pt x="1768" y="368"/>
                    <a:pt x="1368" y="1"/>
                    <a:pt x="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061;p45"/>
          <p:cNvGrpSpPr/>
          <p:nvPr/>
        </p:nvGrpSpPr>
        <p:grpSpPr>
          <a:xfrm>
            <a:off x="8103121" y="2998384"/>
            <a:ext cx="417456" cy="294280"/>
            <a:chOff x="7713764" y="1534237"/>
            <a:chExt cx="417456" cy="294280"/>
          </a:xfrm>
        </p:grpSpPr>
        <p:sp>
          <p:nvSpPr>
            <p:cNvPr id="28" name="Google Shape;2062;p45"/>
            <p:cNvSpPr/>
            <p:nvPr/>
          </p:nvSpPr>
          <p:spPr>
            <a:xfrm>
              <a:off x="7713764" y="1534237"/>
              <a:ext cx="417456" cy="294280"/>
            </a:xfrm>
            <a:custGeom>
              <a:avLst/>
              <a:gdLst/>
              <a:ahLst/>
              <a:cxnLst/>
              <a:rect l="l" t="t" r="r" b="b"/>
              <a:pathLst>
                <a:path w="21250" h="14978" extrusionOk="0">
                  <a:moveTo>
                    <a:pt x="10642" y="1"/>
                  </a:moveTo>
                  <a:cubicBezTo>
                    <a:pt x="10642" y="1"/>
                    <a:pt x="4004" y="1"/>
                    <a:pt x="2336" y="434"/>
                  </a:cubicBezTo>
                  <a:cubicBezTo>
                    <a:pt x="1435" y="701"/>
                    <a:pt x="701" y="1435"/>
                    <a:pt x="468" y="2336"/>
                  </a:cubicBezTo>
                  <a:cubicBezTo>
                    <a:pt x="1" y="4004"/>
                    <a:pt x="1" y="7506"/>
                    <a:pt x="1" y="7506"/>
                  </a:cubicBezTo>
                  <a:cubicBezTo>
                    <a:pt x="1" y="7506"/>
                    <a:pt x="1" y="10975"/>
                    <a:pt x="468" y="12643"/>
                  </a:cubicBezTo>
                  <a:cubicBezTo>
                    <a:pt x="701" y="13577"/>
                    <a:pt x="1402" y="14278"/>
                    <a:pt x="2336" y="14545"/>
                  </a:cubicBezTo>
                  <a:cubicBezTo>
                    <a:pt x="4004" y="14978"/>
                    <a:pt x="10642" y="14978"/>
                    <a:pt x="10642" y="14978"/>
                  </a:cubicBezTo>
                  <a:cubicBezTo>
                    <a:pt x="10642" y="14978"/>
                    <a:pt x="17280" y="14978"/>
                    <a:pt x="18948" y="14545"/>
                  </a:cubicBezTo>
                  <a:cubicBezTo>
                    <a:pt x="19848" y="14278"/>
                    <a:pt x="20582" y="13577"/>
                    <a:pt x="20816" y="12643"/>
                  </a:cubicBezTo>
                  <a:cubicBezTo>
                    <a:pt x="21249" y="10975"/>
                    <a:pt x="21249" y="7506"/>
                    <a:pt x="21249" y="7506"/>
                  </a:cubicBezTo>
                  <a:cubicBezTo>
                    <a:pt x="21249" y="7506"/>
                    <a:pt x="21249" y="4004"/>
                    <a:pt x="20816" y="2336"/>
                  </a:cubicBezTo>
                  <a:cubicBezTo>
                    <a:pt x="20582" y="1435"/>
                    <a:pt x="19848" y="701"/>
                    <a:pt x="18948" y="434"/>
                  </a:cubicBezTo>
                  <a:cubicBezTo>
                    <a:pt x="17280" y="1"/>
                    <a:pt x="10642" y="1"/>
                    <a:pt x="1064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3;p45"/>
            <p:cNvSpPr/>
            <p:nvPr/>
          </p:nvSpPr>
          <p:spPr>
            <a:xfrm>
              <a:off x="7880234" y="1619446"/>
              <a:ext cx="108794" cy="123877"/>
            </a:xfrm>
            <a:custGeom>
              <a:avLst/>
              <a:gdLst/>
              <a:ahLst/>
              <a:cxnLst/>
              <a:rect l="l" t="t" r="r" b="b"/>
              <a:pathLst>
                <a:path w="5538" h="6305" extrusionOk="0">
                  <a:moveTo>
                    <a:pt x="0" y="0"/>
                  </a:moveTo>
                  <a:lnTo>
                    <a:pt x="0" y="6305"/>
                  </a:lnTo>
                  <a:lnTo>
                    <a:pt x="5538" y="3169"/>
                  </a:lnTo>
                  <a:lnTo>
                    <a:pt x="0" y="0"/>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50;p45"/>
          <p:cNvSpPr/>
          <p:nvPr/>
        </p:nvSpPr>
        <p:spPr>
          <a:xfrm>
            <a:off x="6603957" y="209122"/>
            <a:ext cx="2205900" cy="220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6;p26"/>
          <p:cNvSpPr txBox="1">
            <a:spLocks/>
          </p:cNvSpPr>
          <p:nvPr/>
        </p:nvSpPr>
        <p:spPr>
          <a:xfrm>
            <a:off x="6456672" y="313747"/>
            <a:ext cx="2500470" cy="127546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75000"/>
              </a:lnSpc>
              <a:spcBef>
                <a:spcPts val="0"/>
              </a:spcBef>
              <a:spcAft>
                <a:spcPts val="0"/>
              </a:spcAft>
              <a:buClr>
                <a:schemeClr val="dk1"/>
              </a:buClr>
              <a:buSzPts val="5200"/>
              <a:buFont typeface="Space Mono"/>
              <a:buNone/>
              <a:defRPr sz="9000" b="1" i="0" u="none" strike="noStrike" cap="none">
                <a:solidFill>
                  <a:schemeClr val="dk1"/>
                </a:solidFill>
                <a:latin typeface="Space Mono"/>
                <a:ea typeface="Space Mono"/>
                <a:cs typeface="Space Mono"/>
                <a:sym typeface="Space Mono"/>
              </a:defRPr>
            </a:lvl1pPr>
            <a:lvl2pPr marR="0" lvl="1" algn="ctr" rtl="0">
              <a:lnSpc>
                <a:spcPct val="100000"/>
              </a:lnSpc>
              <a:spcBef>
                <a:spcPts val="20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2pPr>
            <a:lvl3pPr marR="0" lvl="2"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3pPr>
            <a:lvl4pPr marR="0" lvl="3"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4pPr>
            <a:lvl5pPr marR="0" lvl="4"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5pPr>
            <a:lvl6pPr marR="0" lvl="5"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6pPr>
            <a:lvl7pPr marR="0" lvl="6"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7pPr>
            <a:lvl8pPr marR="0" lvl="7"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8pPr>
            <a:lvl9pPr marR="0" lvl="8" algn="ctr" rtl="0">
              <a:lnSpc>
                <a:spcPct val="100000"/>
              </a:lnSpc>
              <a:spcBef>
                <a:spcPts val="0"/>
              </a:spcBef>
              <a:spcAft>
                <a:spcPts val="0"/>
              </a:spcAft>
              <a:buClr>
                <a:schemeClr val="dk1"/>
              </a:buClr>
              <a:buSzPts val="5200"/>
              <a:buFont typeface="Space Mono"/>
              <a:buNone/>
              <a:defRPr sz="5200" b="1" i="0" u="none" strike="noStrike" cap="none">
                <a:solidFill>
                  <a:schemeClr val="dk1"/>
                </a:solidFill>
                <a:latin typeface="Space Mono"/>
                <a:ea typeface="Space Mono"/>
                <a:cs typeface="Space Mono"/>
                <a:sym typeface="Space Mono"/>
              </a:defRPr>
            </a:lvl9pPr>
          </a:lstStyle>
          <a:p>
            <a:pPr algn="ctr">
              <a:spcAft>
                <a:spcPts val="200"/>
              </a:spcAft>
            </a:pPr>
            <a:r>
              <a:rPr lang="en-US" sz="3200" dirty="0">
                <a:latin typeface="Sitka Display Semibold" pitchFamily="2" charset="0"/>
              </a:rPr>
              <a:t>Group 10</a:t>
            </a:r>
          </a:p>
        </p:txBody>
      </p:sp>
      <p:sp>
        <p:nvSpPr>
          <p:cNvPr id="59" name="Google Shape;2047;p45"/>
          <p:cNvSpPr txBox="1">
            <a:spLocks noGrp="1"/>
          </p:cNvSpPr>
          <p:nvPr>
            <p:ph type="ctrTitle"/>
          </p:nvPr>
        </p:nvSpPr>
        <p:spPr>
          <a:xfrm>
            <a:off x="980219" y="3583790"/>
            <a:ext cx="5191500" cy="11205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 sz="8000" dirty="0"/>
              <a:t>Thanks!</a:t>
            </a:r>
            <a:endParaRPr sz="8000" dirty="0"/>
          </a:p>
        </p:txBody>
      </p:sp>
      <p:sp>
        <p:nvSpPr>
          <p:cNvPr id="60" name="Google Shape;348;p37"/>
          <p:cNvSpPr/>
          <p:nvPr/>
        </p:nvSpPr>
        <p:spPr>
          <a:xfrm>
            <a:off x="217714" y="209122"/>
            <a:ext cx="5975943" cy="293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045;p45"/>
          <p:cNvSpPr txBox="1">
            <a:spLocks/>
          </p:cNvSpPr>
          <p:nvPr/>
        </p:nvSpPr>
        <p:spPr>
          <a:xfrm>
            <a:off x="2079225" y="2081399"/>
            <a:ext cx="3852000" cy="7028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solidFill>
                  <a:schemeClr val="dk1"/>
                </a:solidFill>
              </a:rPr>
              <a:t>Do you have any questions?</a:t>
            </a:r>
          </a:p>
          <a:p>
            <a:r>
              <a:rPr lang="en-US" dirty="0">
                <a:solidFill>
                  <a:schemeClr val="dk1"/>
                </a:solidFill>
              </a:rPr>
              <a:t>nguyenchidung_t65@hus.edu.vn</a:t>
            </a:r>
          </a:p>
          <a:p>
            <a:r>
              <a:rPr lang="en-US" dirty="0">
                <a:solidFill>
                  <a:schemeClr val="dk1"/>
                </a:solidFill>
              </a:rPr>
              <a:t>+84 947 985 594</a:t>
            </a:r>
          </a:p>
        </p:txBody>
      </p:sp>
      <p:sp>
        <p:nvSpPr>
          <p:cNvPr id="62" name="Google Shape;2048;p45"/>
          <p:cNvSpPr/>
          <p:nvPr/>
        </p:nvSpPr>
        <p:spPr>
          <a:xfrm flipH="1" flipV="1">
            <a:off x="1879294" y="2081399"/>
            <a:ext cx="127500" cy="112219"/>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8;p45"/>
          <p:cNvSpPr/>
          <p:nvPr/>
        </p:nvSpPr>
        <p:spPr>
          <a:xfrm>
            <a:off x="1888834" y="52985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46;p45"/>
          <p:cNvSpPr txBox="1"/>
          <p:nvPr/>
        </p:nvSpPr>
        <p:spPr>
          <a:xfrm>
            <a:off x="2079225" y="484127"/>
            <a:ext cx="3580500" cy="1664261"/>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vi-VN" sz="1300" dirty="0">
                <a:solidFill>
                  <a:schemeClr val="dk1"/>
                </a:solidFill>
                <a:latin typeface="Quicksand Medium"/>
                <a:ea typeface="Quicksand Medium"/>
                <a:cs typeface="Quicksand Medium"/>
                <a:sym typeface="Quicksand Medium"/>
              </a:rPr>
              <a:t>Done </a:t>
            </a:r>
            <a:r>
              <a:rPr lang="en-US" sz="1300" dirty="0">
                <a:solidFill>
                  <a:schemeClr val="dk1"/>
                </a:solidFill>
                <a:latin typeface="Quicksand Medium"/>
                <a:ea typeface="Quicksand Medium"/>
                <a:cs typeface="Quicksand Medium"/>
                <a:sym typeface="Quicksand Medium"/>
              </a:rPr>
              <a:t>b</a:t>
            </a:r>
            <a:r>
              <a:rPr lang="vi-VN" sz="1300" dirty="0">
                <a:solidFill>
                  <a:schemeClr val="dk1"/>
                </a:solidFill>
                <a:latin typeface="Quicksand Medium"/>
                <a:ea typeface="Quicksand Medium"/>
                <a:cs typeface="Quicksand Medium"/>
                <a:sym typeface="Quicksand Medium"/>
              </a:rPr>
              <a:t>y:</a:t>
            </a:r>
          </a:p>
          <a:p>
            <a:pPr lvl="0">
              <a:lnSpc>
                <a:spcPct val="150000"/>
              </a:lnSpc>
            </a:pPr>
            <a:r>
              <a:rPr lang="en-US" b="1" dirty="0" err="1">
                <a:solidFill>
                  <a:schemeClr val="dk1"/>
                </a:solidFill>
                <a:latin typeface="Quicksand Medium"/>
                <a:ea typeface="Quicksand Medium"/>
                <a:cs typeface="Times New Roman" panose="02020603050405020304" pitchFamily="18" charset="0"/>
                <a:sym typeface="Quicksand Medium"/>
              </a:rPr>
              <a:t>Nguyễn</a:t>
            </a:r>
            <a:r>
              <a:rPr lang="en-US" b="1" dirty="0">
                <a:solidFill>
                  <a:schemeClr val="dk1"/>
                </a:solidFill>
                <a:latin typeface="Quicksand Medium"/>
                <a:ea typeface="Quicksand Medium"/>
                <a:cs typeface="Times New Roman" panose="02020603050405020304" pitchFamily="18" charset="0"/>
                <a:sym typeface="Quicksand Medium"/>
              </a:rPr>
              <a:t> Chí Dũng- 20002040</a:t>
            </a:r>
            <a:endParaRPr lang="vi-VN" b="1" dirty="0">
              <a:solidFill>
                <a:schemeClr val="dk1"/>
              </a:solidFill>
              <a:latin typeface="Quicksand Medium"/>
              <a:ea typeface="Quicksand Medium"/>
              <a:cs typeface="Times New Roman" panose="02020603050405020304" pitchFamily="18" charset="0"/>
              <a:sym typeface="Quicksand Medium"/>
            </a:endParaRPr>
          </a:p>
          <a:p>
            <a:pPr lvl="0">
              <a:lnSpc>
                <a:spcPct val="150000"/>
              </a:lnSpc>
            </a:pPr>
            <a:r>
              <a:rPr lang="en-US" b="1" dirty="0" err="1">
                <a:solidFill>
                  <a:schemeClr val="dk1"/>
                </a:solidFill>
                <a:latin typeface="Quicksand Medium"/>
                <a:ea typeface="Quicksand Medium"/>
                <a:cs typeface="Times New Roman" panose="02020603050405020304" pitchFamily="18" charset="0"/>
                <a:sym typeface="Quicksand Medium"/>
              </a:rPr>
              <a:t>Đinh</a:t>
            </a:r>
            <a:r>
              <a:rPr lang="en-US" b="1" dirty="0">
                <a:solidFill>
                  <a:schemeClr val="dk1"/>
                </a:solidFill>
                <a:latin typeface="Quicksand Medium"/>
                <a:ea typeface="Quicksand Medium"/>
                <a:cs typeface="Times New Roman" panose="02020603050405020304" pitchFamily="18" charset="0"/>
                <a:sym typeface="Quicksand Medium"/>
              </a:rPr>
              <a:t> </a:t>
            </a:r>
            <a:r>
              <a:rPr lang="en-US" b="1" dirty="0" err="1">
                <a:solidFill>
                  <a:schemeClr val="dk1"/>
                </a:solidFill>
                <a:latin typeface="Quicksand Medium"/>
                <a:ea typeface="Quicksand Medium"/>
                <a:cs typeface="Times New Roman" panose="02020603050405020304" pitchFamily="18" charset="0"/>
                <a:sym typeface="Quicksand Medium"/>
              </a:rPr>
              <a:t>Tiến</a:t>
            </a:r>
            <a:r>
              <a:rPr lang="en-US" b="1" dirty="0">
                <a:solidFill>
                  <a:schemeClr val="dk1"/>
                </a:solidFill>
                <a:latin typeface="Quicksand Medium"/>
                <a:ea typeface="Quicksand Medium"/>
                <a:cs typeface="Times New Roman" panose="02020603050405020304" pitchFamily="18" charset="0"/>
                <a:sym typeface="Quicksand Medium"/>
              </a:rPr>
              <a:t> </a:t>
            </a:r>
            <a:r>
              <a:rPr lang="vi-VN" b="1" dirty="0">
                <a:solidFill>
                  <a:schemeClr val="dk1"/>
                </a:solidFill>
                <a:latin typeface="Quicksand Medium"/>
                <a:ea typeface="Quicksand Medium"/>
                <a:cs typeface="Times New Roman" panose="02020603050405020304" pitchFamily="18" charset="0"/>
                <a:sym typeface="Quicksand Medium"/>
              </a:rPr>
              <a:t>Dũng – 200020</a:t>
            </a:r>
            <a:r>
              <a:rPr lang="en-US" b="1" dirty="0">
                <a:solidFill>
                  <a:schemeClr val="dk1"/>
                </a:solidFill>
                <a:latin typeface="Quicksand Medium"/>
                <a:ea typeface="Quicksand Medium"/>
                <a:cs typeface="Times New Roman" panose="02020603050405020304" pitchFamily="18" charset="0"/>
                <a:sym typeface="Quicksand Medium"/>
              </a:rPr>
              <a:t>39</a:t>
            </a:r>
            <a:endParaRPr lang="vi-VN" b="1" dirty="0">
              <a:solidFill>
                <a:schemeClr val="dk1"/>
              </a:solidFill>
              <a:latin typeface="Quicksand Medium"/>
              <a:ea typeface="Quicksand Medium"/>
              <a:cs typeface="Times New Roman" panose="02020603050405020304" pitchFamily="18" charset="0"/>
              <a:sym typeface="Quicksand Medium"/>
            </a:endParaRPr>
          </a:p>
          <a:p>
            <a:pPr lvl="0">
              <a:lnSpc>
                <a:spcPct val="150000"/>
              </a:lnSpc>
            </a:pPr>
            <a:r>
              <a:rPr lang="vi-VN" b="1" dirty="0">
                <a:solidFill>
                  <a:schemeClr val="dk1"/>
                </a:solidFill>
                <a:latin typeface="Quicksand Medium"/>
                <a:ea typeface="Quicksand Medium"/>
                <a:cs typeface="Times New Roman" panose="02020603050405020304" pitchFamily="18" charset="0"/>
                <a:sym typeface="Quicksand Medium"/>
              </a:rPr>
              <a:t>Nguyễn </a:t>
            </a:r>
            <a:r>
              <a:rPr lang="en-US" b="1" dirty="0">
                <a:solidFill>
                  <a:schemeClr val="dk1"/>
                </a:solidFill>
                <a:latin typeface="Quicksand Medium"/>
                <a:ea typeface="Quicksand Medium"/>
                <a:cs typeface="Times New Roman" panose="02020603050405020304" pitchFamily="18" charset="0"/>
                <a:sym typeface="Quicksand Medium"/>
              </a:rPr>
              <a:t>Hoàng Giang</a:t>
            </a:r>
            <a:r>
              <a:rPr lang="vi-VN" b="1" dirty="0">
                <a:solidFill>
                  <a:schemeClr val="dk1"/>
                </a:solidFill>
                <a:latin typeface="Quicksand Medium"/>
                <a:ea typeface="Quicksand Medium"/>
                <a:cs typeface="Times New Roman" panose="02020603050405020304" pitchFamily="18" charset="0"/>
                <a:sym typeface="Quicksand Medium"/>
              </a:rPr>
              <a:t> – 200020</a:t>
            </a:r>
            <a:r>
              <a:rPr lang="en-US" b="1" dirty="0">
                <a:solidFill>
                  <a:schemeClr val="dk1"/>
                </a:solidFill>
                <a:latin typeface="Quicksand Medium"/>
                <a:ea typeface="Quicksand Medium"/>
                <a:cs typeface="Times New Roman" panose="02020603050405020304" pitchFamily="18" charset="0"/>
                <a:sym typeface="Quicksand Medium"/>
              </a:rPr>
              <a:t>48</a:t>
            </a:r>
            <a:endParaRPr lang="vi-VN" b="1" dirty="0">
              <a:solidFill>
                <a:schemeClr val="dk1"/>
              </a:solidFill>
              <a:latin typeface="Quicksand Medium"/>
              <a:ea typeface="Quicksand Medium"/>
              <a:cs typeface="Times New Roman" panose="02020603050405020304" pitchFamily="18" charset="0"/>
              <a:sym typeface="Quicksand Medium"/>
            </a:endParaRPr>
          </a:p>
        </p:txBody>
      </p:sp>
      <p:pic>
        <p:nvPicPr>
          <p:cNvPr id="2" name="Picture 1">
            <a:extLst>
              <a:ext uri="{FF2B5EF4-FFF2-40B4-BE49-F238E27FC236}">
                <a16:creationId xmlns:a16="http://schemas.microsoft.com/office/drawing/2014/main" id="{49095DD2-DF18-2231-5422-A6B740CA4FCB}"/>
              </a:ext>
            </a:extLst>
          </p:cNvPr>
          <p:cNvPicPr>
            <a:picLocks noChangeAspect="1"/>
          </p:cNvPicPr>
          <p:nvPr/>
        </p:nvPicPr>
        <p:blipFill>
          <a:blip r:embed="rId4"/>
          <a:stretch>
            <a:fillRect/>
          </a:stretch>
        </p:blipFill>
        <p:spPr>
          <a:xfrm>
            <a:off x="348794" y="354108"/>
            <a:ext cx="841248" cy="325635"/>
          </a:xfrm>
          <a:prstGeom prst="rect">
            <a:avLst/>
          </a:prstGeom>
        </p:spPr>
      </p:pic>
      <p:pic>
        <p:nvPicPr>
          <p:cNvPr id="5" name="Picture 4">
            <a:extLst>
              <a:ext uri="{FF2B5EF4-FFF2-40B4-BE49-F238E27FC236}">
                <a16:creationId xmlns:a16="http://schemas.microsoft.com/office/drawing/2014/main" id="{811B7FC1-6385-E3A9-5E76-DF63E3AD63A7}"/>
              </a:ext>
            </a:extLst>
          </p:cNvPr>
          <p:cNvPicPr>
            <a:picLocks noChangeAspect="1"/>
          </p:cNvPicPr>
          <p:nvPr/>
        </p:nvPicPr>
        <p:blipFill>
          <a:blip r:embed="rId5"/>
          <a:stretch>
            <a:fillRect/>
          </a:stretch>
        </p:blipFill>
        <p:spPr>
          <a:xfrm>
            <a:off x="5310912" y="260169"/>
            <a:ext cx="891426" cy="661437"/>
          </a:xfrm>
          <a:prstGeom prst="rect">
            <a:avLst/>
          </a:prstGeom>
        </p:spPr>
      </p:pic>
    </p:spTree>
    <p:extLst>
      <p:ext uri="{BB962C8B-B14F-4D97-AF65-F5344CB8AC3E}">
        <p14:creationId xmlns:p14="http://schemas.microsoft.com/office/powerpoint/2010/main" val="3617620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682785" y="423203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ĐẶT VẤN ĐỀ</a:t>
            </a:r>
            <a:endParaRPr sz="2400" dirty="0">
              <a:latin typeface="Sitka Display Semibold" pitchFamily="2" charset="0"/>
            </a:endParaRPr>
          </a:p>
        </p:txBody>
      </p:sp>
      <p:sp>
        <p:nvSpPr>
          <p:cNvPr id="351" name="Google Shape;351;p37"/>
          <p:cNvSpPr/>
          <p:nvPr/>
        </p:nvSpPr>
        <p:spPr>
          <a:xfrm>
            <a:off x="223200" y="4004200"/>
            <a:ext cx="8746629" cy="1665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76097" y="4491978"/>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463440" y="424879"/>
            <a:ext cx="8266147" cy="692497"/>
          </a:xfrm>
          <a:prstGeom prst="rect">
            <a:avLst/>
          </a:prstGeom>
          <a:noFill/>
        </p:spPr>
        <p:txBody>
          <a:bodyPr wrap="square" rtlCol="0">
            <a:spAutoFit/>
          </a:bodyPr>
          <a:lstStyle/>
          <a:p>
            <a:pPr algn="just"/>
            <a:r>
              <a:rPr lang="vi-VN" sz="1300" b="0" i="0" dirty="0">
                <a:solidFill>
                  <a:schemeClr val="tx1"/>
                </a:solidFill>
                <a:effectLst/>
                <a:latin typeface="+mj-lt"/>
              </a:rPr>
              <a:t>Một trong số những phương pháp phát hiện tin nhắn rác là áp dụng học máy bằng cách lấy mẫu các tin nhắn đã được nhận dạng là tin nhắn rác hoặc thường. Sau đó, huấn luyện một mô hình xử lý ngôn ngữ tự nhiên (NLP) để nhận diện tin nhắn rác. Mô hình này sẽ phân tích đặc trưng của các tin nhắn và phân loại chúng dựa trên các tiêu chí đã được định nghĩa.</a:t>
            </a:r>
            <a:endParaRPr lang="en-US" sz="1300" b="0" i="0" dirty="0">
              <a:solidFill>
                <a:schemeClr val="tx1"/>
              </a:solidFill>
              <a:effectLst/>
              <a:latin typeface="+mj-lt"/>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36338" y="617240"/>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1FF272-5618-7F74-613D-DC2F31D25A88}"/>
              </a:ext>
            </a:extLst>
          </p:cNvPr>
          <p:cNvSpPr txBox="1"/>
          <p:nvPr/>
        </p:nvSpPr>
        <p:spPr>
          <a:xfrm>
            <a:off x="8919024" y="4897279"/>
            <a:ext cx="284052" cy="246221"/>
          </a:xfrm>
          <a:prstGeom prst="rect">
            <a:avLst/>
          </a:prstGeom>
          <a:noFill/>
        </p:spPr>
        <p:txBody>
          <a:bodyPr wrap="squar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p:txBody>
      </p:sp>
      <p:pic>
        <p:nvPicPr>
          <p:cNvPr id="9" name="Picture 8">
            <a:extLst>
              <a:ext uri="{FF2B5EF4-FFF2-40B4-BE49-F238E27FC236}">
                <a16:creationId xmlns:a16="http://schemas.microsoft.com/office/drawing/2014/main" id="{3A1168C0-7CE2-3922-A36F-26F1F9981496}"/>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1026" name="Picture 2" descr="Không có mô tả.">
            <a:extLst>
              <a:ext uri="{FF2B5EF4-FFF2-40B4-BE49-F238E27FC236}">
                <a16:creationId xmlns:a16="http://schemas.microsoft.com/office/drawing/2014/main" id="{8078578F-EF0E-473C-2F8E-2EF495977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714" y="1388985"/>
            <a:ext cx="5997600" cy="25441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814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ĐẶT VẤN ĐỀ</a:t>
            </a:r>
            <a:endParaRPr sz="2400" dirty="0">
              <a:latin typeface="Sitka Display Semibold" pitchFamily="2" charset="0"/>
            </a:endParaRPr>
          </a:p>
        </p:txBody>
      </p:sp>
      <p:sp>
        <p:nvSpPr>
          <p:cNvPr id="351" name="Google Shape;351;p37"/>
          <p:cNvSpPr/>
          <p:nvPr/>
        </p:nvSpPr>
        <p:spPr>
          <a:xfrm>
            <a:off x="208800" y="3887525"/>
            <a:ext cx="8816250"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C2F50F6-66EF-17E8-B5DD-F3987DE61E50}"/>
              </a:ext>
            </a:extLst>
          </p:cNvPr>
          <p:cNvSpPr txBox="1"/>
          <p:nvPr/>
        </p:nvSpPr>
        <p:spPr>
          <a:xfrm>
            <a:off x="393570" y="828976"/>
            <a:ext cx="4036629" cy="937885"/>
          </a:xfrm>
          <a:prstGeom prst="rect">
            <a:avLst/>
          </a:prstGeom>
          <a:noFill/>
        </p:spPr>
        <p:txBody>
          <a:bodyPr wrap="square" rtlCol="0">
            <a:spAutoFit/>
          </a:bodyPr>
          <a:lstStyle/>
          <a:p>
            <a:pPr marL="0" marR="0" algn="just">
              <a:lnSpc>
                <a:spcPct val="107000"/>
              </a:lnSpc>
              <a:spcBef>
                <a:spcPts val="0"/>
              </a:spcBef>
              <a:spcAft>
                <a:spcPts val="800"/>
              </a:spcAft>
            </a:pPr>
            <a:r>
              <a:rPr lang="vi-VN" sz="1300" dirty="0">
                <a:effectLst/>
                <a:latin typeface="Times New Roman" panose="02020603050405020304" pitchFamily="18" charset="0"/>
                <a:ea typeface="Calibri" panose="020F0502020204030204" pitchFamily="34" charset="0"/>
                <a:cs typeface="Times New Roman" panose="02020603050405020304" pitchFamily="18" charset="0"/>
              </a:rPr>
              <a:t>NLP là một lĩnh vực của trí tuệ nhân tạo liên quan đến việc xử lý và ​phân tích ngôn ngữ tự nhiên của con người. Quá trình này giúp máy tính có thể hiểu được ngữ nghĩa, ​cú pháp của ngôn ngữ tự nhiên</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0644479-C693-EA58-B665-92AB5A9AFBD9}"/>
              </a:ext>
            </a:extLst>
          </p:cNvPr>
          <p:cNvSpPr txBox="1"/>
          <p:nvPr/>
        </p:nvSpPr>
        <p:spPr>
          <a:xfrm>
            <a:off x="371206" y="314001"/>
            <a:ext cx="6274393" cy="338554"/>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NLP (Natural Language Processing)</a:t>
            </a:r>
            <a:endParaRPr lang="en-US" sz="1600" dirty="0">
              <a:effectLst>
                <a:outerShdw blurRad="38100" dist="38100" dir="2700000" algn="tl">
                  <a:srgbClr val="000000">
                    <a:alpha val="43137"/>
                  </a:srgbClr>
                </a:outerShdw>
              </a:effectLst>
              <a:latin typeface="VNI-Times"/>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E691460-3E2F-A570-CD61-37FF6829719B}"/>
              </a:ext>
            </a:extLst>
          </p:cNvPr>
          <p:cNvSpPr txBox="1"/>
          <p:nvPr/>
        </p:nvSpPr>
        <p:spPr>
          <a:xfrm>
            <a:off x="8900657" y="4897279"/>
            <a:ext cx="24878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p:txBody>
      </p:sp>
      <p:pic>
        <p:nvPicPr>
          <p:cNvPr id="5" name="Picture 4">
            <a:extLst>
              <a:ext uri="{FF2B5EF4-FFF2-40B4-BE49-F238E27FC236}">
                <a16:creationId xmlns:a16="http://schemas.microsoft.com/office/drawing/2014/main" id="{4A812D75-8E60-5D80-77B1-5BCAF89FA17B}"/>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10" name="Picture 9">
            <a:extLst>
              <a:ext uri="{FF2B5EF4-FFF2-40B4-BE49-F238E27FC236}">
                <a16:creationId xmlns:a16="http://schemas.microsoft.com/office/drawing/2014/main" id="{973D2E49-0D0B-4FEE-FB76-A26982F47C06}"/>
              </a:ext>
            </a:extLst>
          </p:cNvPr>
          <p:cNvPicPr>
            <a:picLocks noChangeAspect="1"/>
          </p:cNvPicPr>
          <p:nvPr/>
        </p:nvPicPr>
        <p:blipFill>
          <a:blip r:embed="rId5"/>
          <a:stretch>
            <a:fillRect/>
          </a:stretch>
        </p:blipFill>
        <p:spPr>
          <a:xfrm>
            <a:off x="4711837" y="406249"/>
            <a:ext cx="3947768" cy="3364601"/>
          </a:xfrm>
          <a:prstGeom prst="rect">
            <a:avLst/>
          </a:prstGeom>
        </p:spPr>
      </p:pic>
      <p:sp>
        <p:nvSpPr>
          <p:cNvPr id="11" name="TextBox 10">
            <a:extLst>
              <a:ext uri="{FF2B5EF4-FFF2-40B4-BE49-F238E27FC236}">
                <a16:creationId xmlns:a16="http://schemas.microsoft.com/office/drawing/2014/main" id="{1FF2880F-5F5A-133F-F3FE-C4C9AD67F45E}"/>
              </a:ext>
            </a:extLst>
          </p:cNvPr>
          <p:cNvSpPr txBox="1"/>
          <p:nvPr/>
        </p:nvSpPr>
        <p:spPr>
          <a:xfrm>
            <a:off x="416959" y="1949293"/>
            <a:ext cx="3346067" cy="292388"/>
          </a:xfrm>
          <a:prstGeom prst="rect">
            <a:avLst/>
          </a:prstGeom>
          <a:noFill/>
        </p:spPr>
        <p:txBody>
          <a:bodyPr wrap="square" rtlCol="0">
            <a:spAutoFit/>
          </a:bodyPr>
          <a:lstStyle/>
          <a:p>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án</a:t>
            </a:r>
            <a:r>
              <a:rPr lang="en-US" sz="1300" dirty="0">
                <a:latin typeface="Times New Roman" panose="02020603050405020304" pitchFamily="18" charset="0"/>
                <a:cs typeface="Times New Roman" panose="02020603050405020304" pitchFamily="18" charset="0"/>
              </a:rPr>
              <a:t> NLP </a:t>
            </a:r>
            <a:r>
              <a:rPr lang="en-US" sz="1300" dirty="0" err="1">
                <a:latin typeface="Times New Roman" panose="02020603050405020304" pitchFamily="18" charset="0"/>
                <a:cs typeface="Times New Roman" panose="02020603050405020304" pitchFamily="18" charset="0"/>
              </a:rPr>
              <a:t>trải</a:t>
            </a:r>
            <a:r>
              <a:rPr lang="en-US" sz="1300" dirty="0">
                <a:latin typeface="Times New Roman" panose="02020603050405020304" pitchFamily="18" charset="0"/>
                <a:cs typeface="Times New Roman" panose="02020603050405020304" pitchFamily="18" charset="0"/>
              </a:rPr>
              <a:t> qua 4 </a:t>
            </a:r>
            <a:r>
              <a:rPr lang="en-US" sz="1300" dirty="0" err="1">
                <a:latin typeface="Times New Roman" panose="02020603050405020304" pitchFamily="18" charset="0"/>
                <a:cs typeface="Times New Roman" panose="02020603050405020304" pitchFamily="18" charset="0"/>
              </a:rPr>
              <a:t>giai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đoạn</a:t>
            </a:r>
            <a:r>
              <a:rPr lang="en-US" sz="1300" dirty="0">
                <a:latin typeface="Times New Roman" panose="02020603050405020304" pitchFamily="18" charset="0"/>
                <a:cs typeface="Times New Roman" panose="02020603050405020304" pitchFamily="18" charset="0"/>
              </a:rPr>
              <a:t>: </a:t>
            </a:r>
          </a:p>
        </p:txBody>
      </p:sp>
      <p:sp>
        <p:nvSpPr>
          <p:cNvPr id="12" name="Rectangle: Rounded Corners 11">
            <a:extLst>
              <a:ext uri="{FF2B5EF4-FFF2-40B4-BE49-F238E27FC236}">
                <a16:creationId xmlns:a16="http://schemas.microsoft.com/office/drawing/2014/main" id="{E033FBD7-CE7A-7C42-A273-3FDA6338E1A6}"/>
              </a:ext>
            </a:extLst>
          </p:cNvPr>
          <p:cNvSpPr/>
          <p:nvPr/>
        </p:nvSpPr>
        <p:spPr>
          <a:xfrm>
            <a:off x="711299" y="2434667"/>
            <a:ext cx="1147994" cy="479018"/>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tx1"/>
                </a:solidFill>
                <a:latin typeface="Times New Roman" panose="02020603050405020304" pitchFamily="18" charset="0"/>
                <a:cs typeface="Times New Roman" panose="02020603050405020304" pitchFamily="18" charset="0"/>
              </a:rPr>
              <a:t>Training Data</a:t>
            </a:r>
          </a:p>
        </p:txBody>
      </p:sp>
      <p:cxnSp>
        <p:nvCxnSpPr>
          <p:cNvPr id="13" name="Straight Arrow Connector 12">
            <a:extLst>
              <a:ext uri="{FF2B5EF4-FFF2-40B4-BE49-F238E27FC236}">
                <a16:creationId xmlns:a16="http://schemas.microsoft.com/office/drawing/2014/main" id="{8579970C-A411-FFC5-38C3-963EB9FC4E0B}"/>
              </a:ext>
            </a:extLst>
          </p:cNvPr>
          <p:cNvCxnSpPr/>
          <p:nvPr/>
        </p:nvCxnSpPr>
        <p:spPr>
          <a:xfrm>
            <a:off x="1865365" y="2673239"/>
            <a:ext cx="455328" cy="9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AF76181-6DA2-FAE1-5E6A-2A9ED4FD51A7}"/>
              </a:ext>
            </a:extLst>
          </p:cNvPr>
          <p:cNvSpPr/>
          <p:nvPr/>
        </p:nvSpPr>
        <p:spPr>
          <a:xfrm>
            <a:off x="2332928" y="2450150"/>
            <a:ext cx="1270182" cy="448053"/>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tx1"/>
                </a:solidFill>
                <a:latin typeface="Times New Roman" panose="02020603050405020304" pitchFamily="18" charset="0"/>
                <a:cs typeface="Times New Roman" panose="02020603050405020304" pitchFamily="18" charset="0"/>
              </a:rPr>
              <a:t>Text Preprocessing</a:t>
            </a:r>
          </a:p>
        </p:txBody>
      </p:sp>
      <p:cxnSp>
        <p:nvCxnSpPr>
          <p:cNvPr id="15" name="Straight Arrow Connector 14">
            <a:extLst>
              <a:ext uri="{FF2B5EF4-FFF2-40B4-BE49-F238E27FC236}">
                <a16:creationId xmlns:a16="http://schemas.microsoft.com/office/drawing/2014/main" id="{F1378BB6-08FB-DF62-5883-39CA78B74549}"/>
              </a:ext>
            </a:extLst>
          </p:cNvPr>
          <p:cNvCxnSpPr>
            <a:cxnSpLocks/>
          </p:cNvCxnSpPr>
          <p:nvPr/>
        </p:nvCxnSpPr>
        <p:spPr>
          <a:xfrm>
            <a:off x="2968019" y="2898203"/>
            <a:ext cx="0" cy="3344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0D7F6C9-1E1D-6967-520D-664F3E0CDF4F}"/>
              </a:ext>
            </a:extLst>
          </p:cNvPr>
          <p:cNvSpPr/>
          <p:nvPr/>
        </p:nvSpPr>
        <p:spPr>
          <a:xfrm>
            <a:off x="2332932" y="3259268"/>
            <a:ext cx="1238268" cy="448052"/>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b="0" i="0" dirty="0">
                <a:solidFill>
                  <a:srgbClr val="000328"/>
                </a:solidFill>
                <a:effectLst/>
                <a:latin typeface="Times New Roman" panose="02020603050405020304" pitchFamily="18" charset="0"/>
                <a:cs typeface="Times New Roman" panose="02020603050405020304" pitchFamily="18" charset="0"/>
              </a:rPr>
              <a:t>Text Embedding</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2F2EADE8-0266-F4B5-3306-96688A9CE0D0}"/>
              </a:ext>
            </a:extLst>
          </p:cNvPr>
          <p:cNvCxnSpPr>
            <a:cxnSpLocks/>
          </p:cNvCxnSpPr>
          <p:nvPr/>
        </p:nvCxnSpPr>
        <p:spPr>
          <a:xfrm flipH="1">
            <a:off x="1859293" y="3505590"/>
            <a:ext cx="4614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DB9D3A0-C904-A60B-AF45-BA1F4D0EE83C}"/>
              </a:ext>
            </a:extLst>
          </p:cNvPr>
          <p:cNvSpPr/>
          <p:nvPr/>
        </p:nvSpPr>
        <p:spPr>
          <a:xfrm>
            <a:off x="711299" y="3232617"/>
            <a:ext cx="1147994" cy="479018"/>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tx1"/>
                </a:solidFill>
                <a:latin typeface="Times New Roman" panose="02020603050405020304" pitchFamily="18" charset="0"/>
                <a:cs typeface="Times New Roman" panose="02020603050405020304" pitchFamily="18" charset="0"/>
              </a:rPr>
              <a:t>Classifier</a:t>
            </a:r>
          </a:p>
        </p:txBody>
      </p:sp>
    </p:spTree>
    <p:extLst>
      <p:ext uri="{BB962C8B-B14F-4D97-AF65-F5344CB8AC3E}">
        <p14:creationId xmlns:p14="http://schemas.microsoft.com/office/powerpoint/2010/main" val="498877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392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ĐẶT VẤN ĐỀ</a:t>
            </a:r>
            <a:endParaRPr sz="2400" dirty="0">
              <a:latin typeface="Sitka Display Semibold" pitchFamily="2" charset="0"/>
            </a:endParaRPr>
          </a:p>
        </p:txBody>
      </p:sp>
      <p:sp>
        <p:nvSpPr>
          <p:cNvPr id="351" name="Google Shape;351;p37"/>
          <p:cNvSpPr/>
          <p:nvPr/>
        </p:nvSpPr>
        <p:spPr>
          <a:xfrm>
            <a:off x="208800" y="3947314"/>
            <a:ext cx="8784000"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412521" y="444120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34F2C989-A4C5-D2B9-90D6-32D424CDD153}"/>
              </a:ext>
            </a:extLst>
          </p:cNvPr>
          <p:cNvSpPr txBox="1"/>
          <p:nvPr/>
        </p:nvSpPr>
        <p:spPr>
          <a:xfrm>
            <a:off x="8895214" y="4897279"/>
            <a:ext cx="24878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p:txBody>
      </p:sp>
      <p:sp>
        <p:nvSpPr>
          <p:cNvPr id="9" name="TextBox 8">
            <a:extLst>
              <a:ext uri="{FF2B5EF4-FFF2-40B4-BE49-F238E27FC236}">
                <a16:creationId xmlns:a16="http://schemas.microsoft.com/office/drawing/2014/main" id="{0A912B59-C158-1F9D-A4A9-325A12CE83B2}"/>
              </a:ext>
            </a:extLst>
          </p:cNvPr>
          <p:cNvSpPr txBox="1"/>
          <p:nvPr/>
        </p:nvSpPr>
        <p:spPr>
          <a:xfrm>
            <a:off x="373967" y="568800"/>
            <a:ext cx="4350433" cy="3524042"/>
          </a:xfrm>
          <a:prstGeom prst="rect">
            <a:avLst/>
          </a:prstGeom>
          <a:noFill/>
        </p:spPr>
        <p:txBody>
          <a:bodyPr wrap="square">
            <a:spAutoFit/>
          </a:bodyPr>
          <a:lstStyle/>
          <a:p>
            <a:pPr algn="just">
              <a:lnSpc>
                <a:spcPct val="150000"/>
              </a:lnSpc>
            </a:pPr>
            <a:r>
              <a:rPr lang="vi-VN" sz="1300" dirty="0">
                <a:latin typeface="Times New Roman" panose="02020603050405020304" pitchFamily="18" charset="0"/>
                <a:cs typeface="Times New Roman" panose="02020603050405020304" pitchFamily="18" charset="0"/>
              </a:rPr>
              <a:t>Trong đề tài này, NLP được sử dụng để phân tích và xác định các đặc điểm của </a:t>
            </a:r>
            <a:r>
              <a:rPr lang="en-US" sz="1300" dirty="0">
                <a:latin typeface="Times New Roman" panose="02020603050405020304" pitchFamily="18" charset="0"/>
                <a:cs typeface="Times New Roman" panose="02020603050405020304" pitchFamily="18" charset="0"/>
              </a:rPr>
              <a:t>tin </a:t>
            </a:r>
            <a:r>
              <a:rPr lang="en-US" sz="1300" dirty="0" err="1">
                <a:latin typeface="Times New Roman" panose="02020603050405020304" pitchFamily="18" charset="0"/>
                <a:cs typeface="Times New Roman" panose="02020603050405020304" pitchFamily="18" charset="0"/>
              </a:rPr>
              <a:t>nhắn</a:t>
            </a:r>
            <a:r>
              <a:rPr lang="en-US" sz="1300" dirty="0">
                <a:latin typeface="Times New Roman" panose="02020603050405020304" pitchFamily="18" charset="0"/>
                <a:cs typeface="Times New Roman" panose="02020603050405020304" pitchFamily="18" charset="0"/>
              </a:rPr>
              <a:t> SMS</a:t>
            </a:r>
            <a:r>
              <a:rPr lang="vi-VN" sz="1300" dirty="0">
                <a:latin typeface="Times New Roman" panose="02020603050405020304" pitchFamily="18" charset="0"/>
                <a:cs typeface="Times New Roman" panose="02020603050405020304" pitchFamily="18" charset="0"/>
              </a:rPr>
              <a:t>, từ đó đưa ra quyết định xem </a:t>
            </a:r>
            <a:r>
              <a:rPr lang="en-US" sz="1300" dirty="0">
                <a:latin typeface="Times New Roman" panose="02020603050405020304" pitchFamily="18" charset="0"/>
                <a:cs typeface="Times New Roman" panose="02020603050405020304" pitchFamily="18" charset="0"/>
              </a:rPr>
              <a:t>tin </a:t>
            </a:r>
            <a:r>
              <a:rPr lang="en-US" sz="1300" dirty="0" err="1">
                <a:latin typeface="Times New Roman" panose="02020603050405020304" pitchFamily="18" charset="0"/>
                <a:cs typeface="Times New Roman" panose="02020603050405020304" pitchFamily="18" charset="0"/>
              </a:rPr>
              <a:t>nhắn</a:t>
            </a:r>
            <a:r>
              <a:rPr lang="vi-VN" sz="1300" dirty="0">
                <a:latin typeface="Times New Roman" panose="02020603050405020304" pitchFamily="18" charset="0"/>
                <a:cs typeface="Times New Roman" panose="02020603050405020304" pitchFamily="18" charset="0"/>
              </a:rPr>
              <a:t> đó có phải là spam hay không.​</a:t>
            </a:r>
          </a:p>
          <a:p>
            <a:pPr algn="just">
              <a:lnSpc>
                <a:spcPct val="150000"/>
              </a:lnSpc>
            </a:pPr>
            <a:endParaRPr lang="en-US" sz="1300" dirty="0">
              <a:latin typeface="Times New Roman" panose="02020603050405020304" pitchFamily="18" charset="0"/>
              <a:cs typeface="Times New Roman" panose="02020603050405020304" pitchFamily="18" charset="0"/>
            </a:endParaRPr>
          </a:p>
          <a:p>
            <a:pPr algn="just">
              <a:lnSpc>
                <a:spcPct val="150000"/>
              </a:lnSpc>
            </a:pPr>
            <a:endParaRPr lang="en-US" sz="1300" dirty="0">
              <a:latin typeface="Times New Roman" panose="02020603050405020304" pitchFamily="18" charset="0"/>
              <a:cs typeface="Times New Roman" panose="02020603050405020304" pitchFamily="18" charset="0"/>
            </a:endParaRPr>
          </a:p>
          <a:p>
            <a:pPr algn="just">
              <a:lnSpc>
                <a:spcPct val="150000"/>
              </a:lnSpc>
            </a:pPr>
            <a:r>
              <a:rPr lang="en-US" sz="1300" dirty="0">
                <a:latin typeface="Times New Roman" panose="02020603050405020304" pitchFamily="18" charset="0"/>
                <a:cs typeface="Times New Roman" panose="02020603050405020304" pitchFamily="18" charset="0"/>
              </a:rPr>
              <a:t>C</a:t>
            </a:r>
            <a:r>
              <a:rPr lang="vi-VN" sz="1300" dirty="0">
                <a:latin typeface="Times New Roman" panose="02020603050405020304" pitchFamily="18" charset="0"/>
                <a:cs typeface="Times New Roman" panose="02020603050405020304" pitchFamily="18" charset="0"/>
              </a:rPr>
              <a:t>húng ta sẽ tìm hiểu về các kỹ thuật NLP để xử lý và phân </a:t>
            </a:r>
            <a:r>
              <a:rPr lang="en-US" sz="1300" dirty="0" err="1">
                <a:latin typeface="Times New Roman" panose="02020603050405020304" pitchFamily="18" charset="0"/>
                <a:cs typeface="Times New Roman" panose="02020603050405020304" pitchFamily="18" charset="0"/>
              </a:rPr>
              <a:t>loại</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tin </a:t>
            </a:r>
            <a:r>
              <a:rPr lang="en-US" sz="1300" dirty="0" err="1">
                <a:latin typeface="Times New Roman" panose="02020603050405020304" pitchFamily="18" charset="0"/>
                <a:cs typeface="Times New Roman" panose="02020603050405020304" pitchFamily="18" charset="0"/>
              </a:rPr>
              <a:t>nhắn</a:t>
            </a:r>
            <a:r>
              <a:rPr lang="vi-VN" sz="1300" dirty="0">
                <a:latin typeface="Times New Roman" panose="02020603050405020304" pitchFamily="18" charset="0"/>
                <a:cs typeface="Times New Roman" panose="02020603050405020304" pitchFamily="18" charset="0"/>
              </a:rPr>
              <a:t>, từ tiền xử lý dữ liệu đến các phương pháp trích xuất đặc trưng và xây dựng mô hình 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vi-VN" sz="1300" dirty="0">
                <a:latin typeface="Times New Roman" panose="02020603050405020304" pitchFamily="18" charset="0"/>
                <a:cs typeface="Times New Roman" panose="02020603050405020304" pitchFamily="18" charset="0"/>
              </a:rPr>
              <a:t> để nhận diện </a:t>
            </a:r>
            <a:r>
              <a:rPr lang="en-US" sz="1300" dirty="0">
                <a:latin typeface="Times New Roman" panose="02020603050405020304" pitchFamily="18" charset="0"/>
                <a:cs typeface="Times New Roman" panose="02020603050405020304" pitchFamily="18" charset="0"/>
              </a:rPr>
              <a:t>S</a:t>
            </a:r>
            <a:r>
              <a:rPr lang="vi-VN" sz="1300" dirty="0">
                <a:latin typeface="Times New Roman" panose="02020603050405020304" pitchFamily="18" charset="0"/>
                <a:cs typeface="Times New Roman" panose="02020603050405020304" pitchFamily="18" charset="0"/>
              </a:rPr>
              <a:t>pam </a:t>
            </a:r>
            <a:r>
              <a:rPr lang="en-US" sz="1300" dirty="0">
                <a:latin typeface="Times New Roman" panose="02020603050405020304" pitchFamily="18" charset="0"/>
                <a:cs typeface="Times New Roman" panose="02020603050405020304" pitchFamily="18" charset="0"/>
              </a:rPr>
              <a:t>SMS</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Sau </a:t>
            </a:r>
            <a:r>
              <a:rPr lang="en-US" sz="1300" dirty="0" err="1">
                <a:latin typeface="Times New Roman" panose="02020603050405020304" pitchFamily="18" charset="0"/>
                <a:cs typeface="Times New Roman" panose="02020603050405020304" pitchFamily="18" charset="0"/>
              </a:rPr>
              <a:t>đó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thông</a:t>
            </a:r>
            <a:r>
              <a:rPr lang="en-US" sz="1300" dirty="0">
                <a:latin typeface="Times New Roman" panose="02020603050405020304" pitchFamily="18" charset="0"/>
                <a:cs typeface="Times New Roman" panose="02020603050405020304" pitchFamily="18" charset="0"/>
              </a:rPr>
              <a:t> qua </a:t>
            </a:r>
            <a:r>
              <a:rPr lang="vi-VN" sz="1300" dirty="0">
                <a:latin typeface="Times New Roman" panose="02020603050405020304" pitchFamily="18" charset="0"/>
                <a:cs typeface="Times New Roman" panose="02020603050405020304" pitchFamily="18" charset="0"/>
              </a:rPr>
              <a:t>th</a:t>
            </a:r>
            <a:r>
              <a:rPr lang="en-US" sz="1300" dirty="0" err="1">
                <a:latin typeface="Times New Roman" panose="02020603050405020304" pitchFamily="18" charset="0"/>
                <a:cs typeface="Times New Roman" panose="02020603050405020304" pitchFamily="18" charset="0"/>
              </a:rPr>
              <a:t>ực</a:t>
            </a:r>
            <a:r>
              <a:rPr lang="vi-VN" sz="1300" dirty="0">
                <a:latin typeface="Times New Roman" panose="02020603050405020304" pitchFamily="18" charset="0"/>
                <a:cs typeface="Times New Roman" panose="02020603050405020304" pitchFamily="18" charset="0"/>
              </a:rPr>
              <a:t> nghiệm để đánh giá độ chính xác và hiệu suất của các mô hình được đề xuất.​</a:t>
            </a:r>
            <a:endParaRPr lang="en-US" sz="1300" dirty="0">
              <a:latin typeface="Times New Roman" panose="02020603050405020304" pitchFamily="18" charset="0"/>
              <a:cs typeface="Times New Roman" panose="02020603050405020304" pitchFamily="18" charset="0"/>
            </a:endParaRPr>
          </a:p>
          <a:p>
            <a:pPr algn="just"/>
            <a:endParaRPr lang="vi-VN" dirty="0">
              <a:latin typeface="Times New Roman" panose="02020603050405020304" pitchFamily="18"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1280981-9695-378C-43E0-BA53BA6B60CE}"/>
              </a:ext>
            </a:extLst>
          </p:cNvPr>
          <p:cNvPicPr>
            <a:picLocks noChangeAspect="1"/>
          </p:cNvPicPr>
          <p:nvPr/>
        </p:nvPicPr>
        <p:blipFill>
          <a:blip r:embed="rId4"/>
          <a:stretch>
            <a:fillRect/>
          </a:stretch>
        </p:blipFill>
        <p:spPr>
          <a:xfrm>
            <a:off x="7753619" y="4377028"/>
            <a:ext cx="841248" cy="325635"/>
          </a:xfrm>
          <a:prstGeom prst="rect">
            <a:avLst/>
          </a:prstGeom>
        </p:spPr>
      </p:pic>
      <p:sp>
        <p:nvSpPr>
          <p:cNvPr id="5" name="AutoShape 4" descr="Applications of Natural Language Processing | Data Science Dojo">
            <a:extLst>
              <a:ext uri="{FF2B5EF4-FFF2-40B4-BE49-F238E27FC236}">
                <a16:creationId xmlns:a16="http://schemas.microsoft.com/office/drawing/2014/main" id="{B3695FB6-B44F-CD2C-4F73-3D78C9B9CB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Leveraging capabilities of NLP in manufacturing industries - KR  Architecture World">
            <a:extLst>
              <a:ext uri="{FF2B5EF4-FFF2-40B4-BE49-F238E27FC236}">
                <a16:creationId xmlns:a16="http://schemas.microsoft.com/office/drawing/2014/main" id="{E48E4BBC-18CC-9F93-36F7-B89DA379F2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184" y="568800"/>
            <a:ext cx="3764683" cy="305567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Spam SMS là tin nhắn rác">
            <a:extLst>
              <a:ext uri="{FF2B5EF4-FFF2-40B4-BE49-F238E27FC236}">
                <a16:creationId xmlns:a16="http://schemas.microsoft.com/office/drawing/2014/main" id="{4CB9D513-F4DB-432F-E97E-A21FF592B091}"/>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09462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ea typeface="Cambria Math" panose="02040503050406030204" pitchFamily="18" charset="0"/>
              </a:rPr>
              <a:t>BỘ DỮ LIỆU SMS SPAM COLLECTION</a:t>
            </a: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371937" y="414987"/>
            <a:ext cx="8400125" cy="3385542"/>
          </a:xfrm>
          <a:prstGeom prst="rect">
            <a:avLst/>
          </a:prstGeom>
          <a:noFill/>
        </p:spPr>
        <p:txBody>
          <a:bodyPr wrap="square" rtlCol="0">
            <a:spAutoFit/>
          </a:bodyPr>
          <a:lstStyle/>
          <a:p>
            <a:pPr marL="285750" indent="-285750" algn="just">
              <a:lnSpc>
                <a:spcPts val="2000"/>
              </a:lnSpc>
              <a:buFont typeface="Courier New" panose="02070309020205020404" pitchFamily="49" charset="0"/>
              <a:buChar char="o"/>
            </a:pPr>
            <a:r>
              <a:rPr lang="vi-VN" dirty="0">
                <a:latin typeface="+mj-lt"/>
                <a:cs typeface="Times New Roman" panose="02020603050405020304" pitchFamily="18" charset="0"/>
              </a:rPr>
              <a:t>SMS Spam Collection</a:t>
            </a:r>
            <a:r>
              <a:rPr lang="en-US" dirty="0">
                <a:latin typeface="+mj-lt"/>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vi-VN" b="0" i="0" dirty="0">
                <a:solidFill>
                  <a:srgbClr val="050E17"/>
                </a:solidFill>
                <a:effectLst/>
                <a:latin typeface="+mj-lt"/>
              </a:rPr>
              <a:t>dữ liệu được sử dụng rộng rãi trong lĩnh vực xử lý ngôn ngữ tự nhiên và phân loại</a:t>
            </a:r>
            <a:r>
              <a:rPr lang="en-US" b="0" i="0" dirty="0">
                <a:solidFill>
                  <a:srgbClr val="050E17"/>
                </a:solidFill>
                <a:effectLst/>
                <a:latin typeface="+mj-lt"/>
              </a:rPr>
              <a:t> </a:t>
            </a:r>
            <a:r>
              <a:rPr lang="en-US" b="0" i="0" dirty="0">
                <a:solidFill>
                  <a:srgbClr val="050E17"/>
                </a:solidFill>
                <a:effectLst/>
                <a:latin typeface="Times New Roman" panose="02020603050405020304" pitchFamily="18" charset="0"/>
                <a:cs typeface="Times New Roman" panose="02020603050405020304" pitchFamily="18" charset="0"/>
              </a:rPr>
              <a:t>tin </a:t>
            </a:r>
            <a:r>
              <a:rPr lang="en-US" b="0" i="0" dirty="0" err="1">
                <a:solidFill>
                  <a:srgbClr val="050E17"/>
                </a:solidFill>
                <a:effectLst/>
                <a:latin typeface="Times New Roman" panose="02020603050405020304" pitchFamily="18" charset="0"/>
                <a:cs typeface="Times New Roman" panose="02020603050405020304" pitchFamily="18" charset="0"/>
              </a:rPr>
              <a:t>nhắn</a:t>
            </a:r>
            <a:r>
              <a:rPr lang="en-US" b="0" i="0" dirty="0">
                <a:solidFill>
                  <a:srgbClr val="050E17"/>
                </a:solidFill>
                <a:effectLst/>
                <a:latin typeface="Times New Roman" panose="02020603050405020304" pitchFamily="18" charset="0"/>
                <a:cs typeface="Times New Roman" panose="02020603050405020304" pitchFamily="18" charset="0"/>
              </a:rPr>
              <a:t> </a:t>
            </a:r>
            <a:r>
              <a:rPr lang="vi-VN" b="0" i="0" dirty="0">
                <a:solidFill>
                  <a:srgbClr val="050E17"/>
                </a:solidFill>
                <a:effectLst/>
                <a:latin typeface="+mj-lt"/>
              </a:rPr>
              <a:t>rác</a:t>
            </a:r>
            <a:r>
              <a:rPr lang="en-US" b="0" i="0" dirty="0">
                <a:solidFill>
                  <a:srgbClr val="050E17"/>
                </a:solidFill>
                <a:effectLst/>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được thu thập tại</a:t>
            </a:r>
            <a:r>
              <a:rPr lang="en-US" dirty="0">
                <a:latin typeface="Times New Roman" panose="02020603050405020304" pitchFamily="18" charset="0"/>
                <a:cs typeface="Times New Roman" panose="02020603050405020304" pitchFamily="18" charset="0"/>
              </a:rPr>
              <a:t> Anh </a:t>
            </a:r>
            <a:r>
              <a:rPr lang="vi-VN" dirty="0">
                <a:latin typeface="Times New Roman" panose="02020603050405020304" pitchFamily="18" charset="0"/>
                <a:cs typeface="Times New Roman" panose="02020603050405020304" pitchFamily="18" charset="0"/>
              </a:rPr>
              <a:t>và chứa hơn 557</a:t>
            </a:r>
            <a:r>
              <a:rPr lang="en-US" dirty="0">
                <a:latin typeface="Times New Roman" panose="02020603050405020304" pitchFamily="18" charset="0"/>
                <a:cs typeface="Times New Roman" panose="02020603050405020304" pitchFamily="18" charset="0"/>
              </a:rPr>
              <a:t>2</a:t>
            </a:r>
            <a:r>
              <a:rPr lang="vi-VN" dirty="0">
                <a:latin typeface="Times New Roman" panose="02020603050405020304" pitchFamily="18" charset="0"/>
                <a:cs typeface="Times New Roman" panose="02020603050405020304" pitchFamily="18" charset="0"/>
              </a:rPr>
              <a:t> tin nhắn</a:t>
            </a:r>
            <a:r>
              <a:rPr lang="en-US" dirty="0">
                <a:latin typeface="Times New Roman" panose="02020603050405020304" pitchFamily="18" charset="0"/>
                <a:cs typeface="Times New Roman" panose="02020603050405020304" pitchFamily="18" charset="0"/>
              </a:rPr>
              <a:t> SMS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tiếng</a:t>
            </a:r>
            <a:r>
              <a:rPr lang="en-US" dirty="0">
                <a:latin typeface="Times New Roman" panose="02020603050405020304" pitchFamily="18" charset="0"/>
                <a:cs typeface="Times New Roman" panose="02020603050405020304" pitchFamily="18" charset="0"/>
              </a:rPr>
              <a:t> Anh,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4825 tin </a:t>
            </a:r>
            <a:r>
              <a:rPr lang="en-US" dirty="0" err="1">
                <a:latin typeface="Times New Roman" panose="02020603050405020304" pitchFamily="18" charset="0"/>
                <a:cs typeface="Times New Roman" panose="02020603050405020304" pitchFamily="18" charset="0"/>
              </a:rPr>
              <a:t>nhắn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(ham)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747 tin </a:t>
            </a:r>
            <a:r>
              <a:rPr lang="en-US" dirty="0" err="1">
                <a:latin typeface="Times New Roman" panose="02020603050405020304" pitchFamily="18" charset="0"/>
                <a:cs typeface="Times New Roman" panose="02020603050405020304" pitchFamily="18" charset="0"/>
              </a:rPr>
              <a:t>nhắn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rác</a:t>
            </a:r>
            <a:r>
              <a:rPr lang="en-US" dirty="0">
                <a:latin typeface="Times New Roman" panose="02020603050405020304" pitchFamily="18" charset="0"/>
                <a:cs typeface="Times New Roman" panose="02020603050405020304" pitchFamily="18" charset="0"/>
              </a:rPr>
              <a:t> (spam).</a:t>
            </a:r>
          </a:p>
          <a:p>
            <a:pPr marL="285750" indent="-285750" algn="just">
              <a:lnSpc>
                <a:spcPts val="2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285750" indent="-285750" algn="just">
              <a:lnSpc>
                <a:spcPts val="2000"/>
              </a:lnSpc>
              <a:buFont typeface="Courier New" panose="02070309020205020404" pitchFamily="49" charset="0"/>
              <a:buChar char="o"/>
            </a:pPr>
            <a:r>
              <a:rPr lang="vi-VN" dirty="0">
                <a:latin typeface="Times New Roman" panose="02020603050405020304" pitchFamily="18" charset="0"/>
                <a:cs typeface="Times New Roman" panose="02020603050405020304" pitchFamily="18" charset="0"/>
              </a:rPr>
              <a:t>Bộ dữ liệu gồm các tệp văn bản, chứa thông tin về một tin nhắn, bao gồm cả nội dung của tin nhắn, loại tin nhắn (thông thường hoặc </a:t>
            </a:r>
            <a:r>
              <a:rPr lang="en-US" dirty="0">
                <a:latin typeface="Times New Roman" panose="02020603050405020304" pitchFamily="18" charset="0"/>
                <a:cs typeface="Times New Roman" panose="02020603050405020304" pitchFamily="18" charset="0"/>
              </a:rPr>
              <a:t>tin </a:t>
            </a:r>
            <a:r>
              <a:rPr lang="vi-VN" dirty="0">
                <a:latin typeface="Times New Roman" panose="02020603050405020304" pitchFamily="18" charset="0"/>
                <a:cs typeface="Times New Roman" panose="02020603050405020304" pitchFamily="18" charset="0"/>
              </a:rPr>
              <a:t>rác) và một số thông tin khác như thời gian gửi và số điện thoại của người gửi.</a:t>
            </a:r>
            <a:endParaRPr lang="en-US" dirty="0">
              <a:latin typeface="Times New Roman" panose="02020603050405020304" pitchFamily="18" charset="0"/>
              <a:cs typeface="Times New Roman" panose="02020603050405020304" pitchFamily="18" charset="0"/>
            </a:endParaRPr>
          </a:p>
          <a:p>
            <a:pPr marL="285750" indent="-285750" algn="just">
              <a:lnSpc>
                <a:spcPts val="2000"/>
              </a:lnSpc>
              <a:buFont typeface="Courier New" panose="02070309020205020404" pitchFamily="49" charset="0"/>
              <a:buChar char="o"/>
            </a:pPr>
            <a:endParaRPr lang="vi-VN" dirty="0">
              <a:latin typeface="+mj-lt"/>
              <a:cs typeface="Times New Roman" panose="02020603050405020304" pitchFamily="18" charset="0"/>
            </a:endParaRPr>
          </a:p>
          <a:p>
            <a:pPr marL="285750" indent="-285750" algn="just">
              <a:lnSpc>
                <a:spcPts val="2000"/>
              </a:lnSpc>
              <a:buFont typeface="Courier New" panose="02070309020205020404" pitchFamily="49" charset="0"/>
              <a:buChar char="o"/>
            </a:pPr>
            <a:r>
              <a:rPr lang="vi-VN" dirty="0">
                <a:latin typeface="+mj-lt"/>
                <a:cs typeface="Times New Roman" panose="02020603050405020304" pitchFamily="18" charset="0"/>
              </a:rPr>
              <a:t>Được sử dụng để huấn luyện các mô hình phân loại tin nhắn là </a:t>
            </a:r>
            <a:r>
              <a:rPr lang="en-US" dirty="0">
                <a:latin typeface="Times New Roman" panose="02020603050405020304" pitchFamily="18" charset="0"/>
                <a:cs typeface="Times New Roman" panose="02020603050405020304" pitchFamily="18" charset="0"/>
              </a:rPr>
              <a:t>tin </a:t>
            </a:r>
            <a:r>
              <a:rPr lang="en-US" dirty="0" err="1">
                <a:latin typeface="Times New Roman" panose="02020603050405020304" pitchFamily="18" charset="0"/>
                <a:cs typeface="Times New Roman" panose="02020603050405020304" pitchFamily="18" charset="0"/>
              </a:rPr>
              <a:t>nhắn</a:t>
            </a:r>
            <a:r>
              <a:rPr lang="en-US" dirty="0">
                <a:latin typeface="Times New Roman" panose="02020603050405020304" pitchFamily="18" charset="0"/>
                <a:cs typeface="Times New Roman" panose="02020603050405020304" pitchFamily="18" charset="0"/>
              </a:rPr>
              <a:t> </a:t>
            </a:r>
            <a:r>
              <a:rPr lang="vi-VN" dirty="0">
                <a:latin typeface="+mj-lt"/>
                <a:cs typeface="Times New Roman" panose="02020603050405020304" pitchFamily="18" charset="0"/>
              </a:rPr>
              <a:t>rác hoặc tin nhắn thường.</a:t>
            </a:r>
            <a:endParaRPr lang="en-US" dirty="0">
              <a:latin typeface="+mj-lt"/>
              <a:cs typeface="Times New Roman" panose="02020603050405020304" pitchFamily="18" charset="0"/>
            </a:endParaRPr>
          </a:p>
          <a:p>
            <a:pPr marL="285750" indent="-285750" algn="just">
              <a:lnSpc>
                <a:spcPts val="2000"/>
              </a:lnSpc>
              <a:buFont typeface="Courier New" panose="02070309020205020404" pitchFamily="49" charset="0"/>
              <a:buChar char="o"/>
            </a:pPr>
            <a:endParaRPr lang="en-US" dirty="0">
              <a:latin typeface="+mj-lt"/>
              <a:cs typeface="Times New Roman" panose="02020603050405020304" pitchFamily="18" charset="0"/>
            </a:endParaRPr>
          </a:p>
          <a:p>
            <a:pPr marL="285750" indent="-285750" algn="just">
              <a:lnSpc>
                <a:spcPts val="2000"/>
              </a:lnSpc>
              <a:buFont typeface="Courier New" panose="02070309020205020404" pitchFamily="49" charset="0"/>
              <a:buChar char="o"/>
            </a:pPr>
            <a:r>
              <a:rPr lang="en-US" dirty="0">
                <a:solidFill>
                  <a:srgbClr val="050E17"/>
                </a:solidFill>
                <a:latin typeface="Times New Roman" panose="02020603050405020304" pitchFamily="18" charset="0"/>
                <a:cs typeface="Times New Roman" panose="02020603050405020304" pitchFamily="18" charset="0"/>
              </a:rPr>
              <a:t>B</a:t>
            </a:r>
            <a:r>
              <a:rPr lang="vi-VN" b="0" i="0" dirty="0">
                <a:solidFill>
                  <a:srgbClr val="050E17"/>
                </a:solidFill>
                <a:effectLst/>
                <a:latin typeface="Times New Roman" panose="02020603050405020304" pitchFamily="18" charset="0"/>
                <a:cs typeface="Times New Roman" panose="02020603050405020304" pitchFamily="18" charset="0"/>
              </a:rPr>
              <a:t>ộ dữ liệu SMS Spam Collection chỉ chứa các tin nhắn tiếng Anh và không phải là một bộ dữ liệu đại diện cho mọi loại tin nhắn rác. Do đó khi sử dụng bộ dữ liệu này, cần xem xét kỹ càng để đảm bảo tính khả dụng của nó đối với ứng dụng cụ thể.</a:t>
            </a:r>
            <a:endParaRPr lang="vi-VN" dirty="0">
              <a:latin typeface="Times New Roman" panose="02020603050405020304" pitchFamily="18"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p:spTree>
    <p:extLst>
      <p:ext uri="{BB962C8B-B14F-4D97-AF65-F5344CB8AC3E}">
        <p14:creationId xmlns:p14="http://schemas.microsoft.com/office/powerpoint/2010/main" val="3599761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75250"/>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Sitka Display Semibold" pitchFamily="2" charset="0"/>
            </a:endParaRPr>
          </a:p>
        </p:txBody>
      </p:sp>
      <p:sp>
        <p:nvSpPr>
          <p:cNvPr id="351" name="Google Shape;351;p37"/>
          <p:cNvSpPr/>
          <p:nvPr/>
        </p:nvSpPr>
        <p:spPr>
          <a:xfrm>
            <a:off x="217714" y="3887525"/>
            <a:ext cx="8807336"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3570" y="4454320"/>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26B1BF37-9C3F-7735-4FF8-6FB6DE0AD72C}"/>
              </a:ext>
            </a:extLst>
          </p:cNvPr>
          <p:cNvSpPr txBox="1"/>
          <p:nvPr/>
        </p:nvSpPr>
        <p:spPr>
          <a:xfrm>
            <a:off x="8900657" y="4897279"/>
            <a:ext cx="248786" cy="246221"/>
          </a:xfrm>
          <a:prstGeom prst="rect">
            <a:avLst/>
          </a:prstGeom>
          <a:noFill/>
        </p:spPr>
        <p:txBody>
          <a:bodyPr wrap="none" rtlCol="0">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p>
        </p:txBody>
      </p:sp>
      <p:sp>
        <p:nvSpPr>
          <p:cNvPr id="3" name="TextBox 2">
            <a:extLst>
              <a:ext uri="{FF2B5EF4-FFF2-40B4-BE49-F238E27FC236}">
                <a16:creationId xmlns:a16="http://schemas.microsoft.com/office/drawing/2014/main" id="{1D8CA448-35F8-A5B0-9F83-FB9C8FD87A85}"/>
              </a:ext>
            </a:extLst>
          </p:cNvPr>
          <p:cNvSpPr txBox="1"/>
          <p:nvPr/>
        </p:nvSpPr>
        <p:spPr>
          <a:xfrm>
            <a:off x="510227" y="510046"/>
            <a:ext cx="8390430" cy="1777218"/>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Cleaning: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EDA (Exploratory Data Analysis):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Text </a:t>
            </a:r>
            <a:r>
              <a:rPr lang="en-US" dirty="0" err="1">
                <a:latin typeface="Times New Roman" panose="02020603050405020304" pitchFamily="18" charset="0"/>
                <a:cs typeface="Times New Roman" panose="02020603050405020304" pitchFamily="18" charset="0"/>
              </a:rPr>
              <a:t>Preproccessing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Text </a:t>
            </a:r>
            <a:r>
              <a:rPr lang="en-US" sz="1400" b="0" i="0" dirty="0">
                <a:solidFill>
                  <a:srgbClr val="000328"/>
                </a:solidFill>
                <a:effectLst/>
                <a:latin typeface="Times New Roman" panose="02020603050405020304" pitchFamily="18" charset="0"/>
                <a:cs typeface="Times New Roman" panose="02020603050405020304" pitchFamily="18" charset="0"/>
              </a:rPr>
              <a:t>Embedding: </a:t>
            </a:r>
            <a:r>
              <a:rPr lang="en-US" sz="1400" b="0" i="0" dirty="0" err="1">
                <a:solidFill>
                  <a:srgbClr val="000328"/>
                </a:solidFill>
                <a:effectLst/>
                <a:latin typeface="Times New Roman" panose="02020603050405020304" pitchFamily="18" charset="0"/>
                <a:cs typeface="Times New Roman" panose="02020603050405020304" pitchFamily="18" charset="0"/>
              </a:rPr>
              <a:t>Nhúng</a:t>
            </a:r>
            <a:r>
              <a:rPr lang="en-US" sz="1400" b="0" i="0" dirty="0">
                <a:solidFill>
                  <a:srgbClr val="000328"/>
                </a:solidFill>
                <a:effectLst/>
                <a:latin typeface="Times New Roman" panose="02020603050405020304" pitchFamily="18" charset="0"/>
                <a:cs typeface="Times New Roman" panose="02020603050405020304" pitchFamily="18" charset="0"/>
              </a:rPr>
              <a:t> </a:t>
            </a:r>
            <a:r>
              <a:rPr lang="en-US" sz="1400" b="0" i="0" dirty="0" err="1">
                <a:solidFill>
                  <a:srgbClr val="000328"/>
                </a:solidFill>
                <a:effectLst/>
                <a:latin typeface="Times New Roman" panose="02020603050405020304" pitchFamily="18" charset="0"/>
                <a:cs typeface="Times New Roman" panose="02020603050405020304" pitchFamily="18" charset="0"/>
              </a:rPr>
              <a:t>văn</a:t>
            </a:r>
            <a:r>
              <a:rPr lang="en-US" sz="1400" b="0" i="0" dirty="0">
                <a:solidFill>
                  <a:srgbClr val="000328"/>
                </a:solidFill>
                <a:effectLst/>
                <a:latin typeface="Times New Roman" panose="02020603050405020304" pitchFamily="18" charset="0"/>
                <a:cs typeface="Times New Roman" panose="02020603050405020304" pitchFamily="18" charset="0"/>
              </a:rPr>
              <a:t> </a:t>
            </a:r>
            <a:r>
              <a:rPr lang="en-US" sz="1400" b="0" i="0" dirty="0" err="1">
                <a:solidFill>
                  <a:srgbClr val="000328"/>
                </a:solidFill>
                <a:effectLst/>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FC7F47-FD7E-CBE6-3A18-2B39E2C966B4}"/>
              </a:ext>
            </a:extLst>
          </p:cNvPr>
          <p:cNvPicPr>
            <a:picLocks noChangeAspect="1"/>
          </p:cNvPicPr>
          <p:nvPr/>
        </p:nvPicPr>
        <p:blipFill>
          <a:blip r:embed="rId4"/>
          <a:stretch>
            <a:fillRect/>
          </a:stretch>
        </p:blipFill>
        <p:spPr>
          <a:xfrm>
            <a:off x="7753619" y="4377028"/>
            <a:ext cx="841248" cy="325635"/>
          </a:xfrm>
          <a:prstGeom prst="rect">
            <a:avLst/>
          </a:prstGeom>
        </p:spPr>
      </p:pic>
      <p:sp>
        <p:nvSpPr>
          <p:cNvPr id="6" name="Rectangle: Rounded Corners 5">
            <a:extLst>
              <a:ext uri="{FF2B5EF4-FFF2-40B4-BE49-F238E27FC236}">
                <a16:creationId xmlns:a16="http://schemas.microsoft.com/office/drawing/2014/main" id="{356C80B8-F93B-F206-D9A6-C2792E8735B6}"/>
              </a:ext>
            </a:extLst>
          </p:cNvPr>
          <p:cNvSpPr/>
          <p:nvPr/>
        </p:nvSpPr>
        <p:spPr>
          <a:xfrm>
            <a:off x="1034268" y="2779477"/>
            <a:ext cx="1187689" cy="538688"/>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latin typeface="Roboto" panose="02000000000000000000" pitchFamily="2" charset="0"/>
              </a:rPr>
              <a:t>Data Cleaning</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B2B41A76-BA46-B955-115D-E980E4559486}"/>
              </a:ext>
            </a:extLst>
          </p:cNvPr>
          <p:cNvCxnSpPr>
            <a:cxnSpLocks/>
          </p:cNvCxnSpPr>
          <p:nvPr/>
        </p:nvCxnSpPr>
        <p:spPr>
          <a:xfrm>
            <a:off x="2221957" y="3048821"/>
            <a:ext cx="6672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9C5A118-988B-6C6F-D56A-FAA1A00B99FC}"/>
              </a:ext>
            </a:extLst>
          </p:cNvPr>
          <p:cNvSpPr/>
          <p:nvPr/>
        </p:nvSpPr>
        <p:spPr>
          <a:xfrm>
            <a:off x="2892306" y="2765048"/>
            <a:ext cx="1187689" cy="533217"/>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latin typeface="Roboto" panose="02000000000000000000" pitchFamily="2" charset="0"/>
              </a:rPr>
              <a:t>EDA</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0BB5EC3-A489-444C-EA50-A8289414936C}"/>
              </a:ext>
            </a:extLst>
          </p:cNvPr>
          <p:cNvCxnSpPr>
            <a:cxnSpLocks/>
          </p:cNvCxnSpPr>
          <p:nvPr/>
        </p:nvCxnSpPr>
        <p:spPr>
          <a:xfrm>
            <a:off x="4079995" y="3031656"/>
            <a:ext cx="6672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8DF7D24-C355-2C08-2460-E25776FE6F49}"/>
              </a:ext>
            </a:extLst>
          </p:cNvPr>
          <p:cNvSpPr/>
          <p:nvPr/>
        </p:nvSpPr>
        <p:spPr>
          <a:xfrm>
            <a:off x="4747218" y="2771686"/>
            <a:ext cx="1355084" cy="493041"/>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latin typeface="Roboto" panose="02000000000000000000" pitchFamily="2" charset="0"/>
              </a:rPr>
              <a:t>Text </a:t>
            </a:r>
            <a:r>
              <a:rPr lang="en-US" sz="1200" dirty="0" err="1">
                <a:latin typeface="Roboto" panose="02000000000000000000" pitchFamily="2" charset="0"/>
              </a:rPr>
              <a:t>Preproccessing</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5BFF464-543C-8CE9-7072-04353A543CF9}"/>
              </a:ext>
            </a:extLst>
          </p:cNvPr>
          <p:cNvSpPr/>
          <p:nvPr/>
        </p:nvSpPr>
        <p:spPr>
          <a:xfrm>
            <a:off x="6787749" y="2779477"/>
            <a:ext cx="1297851" cy="489629"/>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Text </a:t>
            </a:r>
            <a:r>
              <a:rPr lang="en-US"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Embedding</a:t>
            </a:r>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cxnSp>
        <p:nvCxnSpPr>
          <p:cNvPr id="9" name="Straight Arrow Connector 8">
            <a:extLst>
              <a:ext uri="{FF2B5EF4-FFF2-40B4-BE49-F238E27FC236}">
                <a16:creationId xmlns:a16="http://schemas.microsoft.com/office/drawing/2014/main" id="{FD5757B6-9E2D-E03A-E1E7-17EAD644C389}"/>
              </a:ext>
            </a:extLst>
          </p:cNvPr>
          <p:cNvCxnSpPr>
            <a:cxnSpLocks/>
          </p:cNvCxnSpPr>
          <p:nvPr/>
        </p:nvCxnSpPr>
        <p:spPr>
          <a:xfrm>
            <a:off x="6120526" y="3017678"/>
            <a:ext cx="6672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481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47"/>
        <p:cNvGrpSpPr/>
        <p:nvPr/>
      </p:nvGrpSpPr>
      <p:grpSpPr>
        <a:xfrm>
          <a:off x="0" y="0"/>
          <a:ext cx="0" cy="0"/>
          <a:chOff x="0" y="0"/>
          <a:chExt cx="0" cy="0"/>
        </a:xfrm>
      </p:grpSpPr>
      <p:sp>
        <p:nvSpPr>
          <p:cNvPr id="349" name="Google Shape;349;p37"/>
          <p:cNvSpPr txBox="1">
            <a:spLocks noGrp="1"/>
          </p:cNvSpPr>
          <p:nvPr>
            <p:ph type="ctrTitle"/>
          </p:nvPr>
        </p:nvSpPr>
        <p:spPr>
          <a:xfrm>
            <a:off x="720000" y="4196613"/>
            <a:ext cx="7704000" cy="531900"/>
          </a:xfrm>
          <a:prstGeom prst="rect">
            <a:avLst/>
          </a:prstGeom>
        </p:spPr>
        <p:txBody>
          <a:bodyPr spcFirstLastPara="1" wrap="square" lIns="0" tIns="0" rIns="0" bIns="0" anchor="b" anchorCtr="0">
            <a:noAutofit/>
          </a:bodyPr>
          <a:lstStyle/>
          <a:p>
            <a:pPr lvl="0">
              <a:spcAft>
                <a:spcPts val="200"/>
              </a:spcAft>
            </a:pPr>
            <a:r>
              <a:rPr lang="en-US" sz="2400" dirty="0">
                <a:latin typeface="Sitka Display Semibold" pitchFamily="2" charset="0"/>
              </a:rPr>
              <a:t>TIỀN XỬ LÝ DỮ LIỆU</a:t>
            </a:r>
            <a:endParaRPr sz="2400" dirty="0">
              <a:latin typeface="Cambria Math" panose="02040503050406030204" pitchFamily="18" charset="0"/>
              <a:ea typeface="Cambria Math" panose="02040503050406030204" pitchFamily="18" charset="0"/>
            </a:endParaRPr>
          </a:p>
        </p:txBody>
      </p:sp>
      <p:sp>
        <p:nvSpPr>
          <p:cNvPr id="351" name="Google Shape;351;p37"/>
          <p:cNvSpPr/>
          <p:nvPr/>
        </p:nvSpPr>
        <p:spPr>
          <a:xfrm>
            <a:off x="224970" y="3887525"/>
            <a:ext cx="8800079" cy="1710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94769" y="4462563"/>
            <a:ext cx="155563" cy="17105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B448C6-B3E3-7A53-A14C-8371DAC04156}"/>
              </a:ext>
            </a:extLst>
          </p:cNvPr>
          <p:cNvSpPr txBox="1"/>
          <p:nvPr/>
        </p:nvSpPr>
        <p:spPr>
          <a:xfrm>
            <a:off x="6357938" y="635794"/>
            <a:ext cx="184731" cy="307777"/>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275EE9F-CE04-AFCD-D010-37D7D4481048}"/>
              </a:ext>
            </a:extLst>
          </p:cNvPr>
          <p:cNvSpPr txBox="1"/>
          <p:nvPr/>
        </p:nvSpPr>
        <p:spPr>
          <a:xfrm>
            <a:off x="472551" y="402224"/>
            <a:ext cx="1925050" cy="538609"/>
          </a:xfrm>
          <a:prstGeom prst="rect">
            <a:avLst/>
          </a:prstGeom>
          <a:noFill/>
        </p:spPr>
        <p:txBody>
          <a:bodyPr wrap="square" rtlCol="0">
            <a:spAutoFit/>
          </a:bodyPr>
          <a:lstStyle/>
          <a:p>
            <a:pPr algn="just"/>
            <a:r>
              <a:rPr lang="en-US" sz="1500" dirty="0">
                <a:ln>
                  <a:solidFill>
                    <a:srgbClr val="0070C0"/>
                  </a:solidFill>
                </a:ln>
                <a:latin typeface="Sitka Banner" pitchFamily="2" charset="0"/>
                <a:cs typeface="Times New Roman" panose="02020603050405020304" pitchFamily="18" charset="0"/>
              </a:rPr>
              <a:t>DATA CLEANING</a:t>
            </a:r>
            <a:endParaRPr lang="vi-VN" sz="1500" dirty="0">
              <a:ln>
                <a:solidFill>
                  <a:srgbClr val="0070C0"/>
                </a:solidFill>
              </a:ln>
              <a:latin typeface="Sitka Banner" pitchFamily="2" charset="0"/>
              <a:cs typeface="Times New Roman" panose="02020603050405020304" pitchFamily="18" charset="0"/>
            </a:endParaRPr>
          </a:p>
          <a:p>
            <a:pPr algn="just"/>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8DAEAA1-41AA-D7A2-FAE1-970D5384F862}"/>
              </a:ext>
            </a:extLst>
          </p:cNvPr>
          <p:cNvSpPr txBox="1"/>
          <p:nvPr/>
        </p:nvSpPr>
        <p:spPr>
          <a:xfrm>
            <a:off x="8861137" y="4897279"/>
            <a:ext cx="428625" cy="246221"/>
          </a:xfrm>
          <a:prstGeom prst="rect">
            <a:avLst/>
          </a:prstGeom>
          <a:noFill/>
        </p:spPr>
        <p:txBody>
          <a:bodyPr wrap="square">
            <a:spAutoFit/>
          </a:bodyPr>
          <a:lstStyle/>
          <a:p>
            <a:r>
              <a:rPr lang="en-US" sz="1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p>
        </p:txBody>
      </p:sp>
      <p:pic>
        <p:nvPicPr>
          <p:cNvPr id="2" name="Picture 1">
            <a:extLst>
              <a:ext uri="{FF2B5EF4-FFF2-40B4-BE49-F238E27FC236}">
                <a16:creationId xmlns:a16="http://schemas.microsoft.com/office/drawing/2014/main" id="{AC5F896B-BD9C-DD76-F769-E1B221A2B5DF}"/>
              </a:ext>
            </a:extLst>
          </p:cNvPr>
          <p:cNvPicPr>
            <a:picLocks noChangeAspect="1"/>
          </p:cNvPicPr>
          <p:nvPr/>
        </p:nvPicPr>
        <p:blipFill>
          <a:blip r:embed="rId4"/>
          <a:stretch>
            <a:fillRect/>
          </a:stretch>
        </p:blipFill>
        <p:spPr>
          <a:xfrm>
            <a:off x="7753619" y="4377028"/>
            <a:ext cx="841248" cy="325635"/>
          </a:xfrm>
          <a:prstGeom prst="rect">
            <a:avLst/>
          </a:prstGeom>
        </p:spPr>
      </p:pic>
      <p:pic>
        <p:nvPicPr>
          <p:cNvPr id="1026" name="Picture 2" descr="Data cleaning in flat outline icon, editable vector 6094871 Vector Art at  Vecteezy">
            <a:extLst>
              <a:ext uri="{FF2B5EF4-FFF2-40B4-BE49-F238E27FC236}">
                <a16:creationId xmlns:a16="http://schemas.microsoft.com/office/drawing/2014/main" id="{4FE16B47-D143-7D21-B565-B5A03BD72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300" y="440837"/>
            <a:ext cx="3198150" cy="3198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A92FA6A-4400-B8BC-C45B-CCB75F7DBADF}"/>
              </a:ext>
            </a:extLst>
          </p:cNvPr>
          <p:cNvSpPr txBox="1"/>
          <p:nvPr/>
        </p:nvSpPr>
        <p:spPr>
          <a:xfrm>
            <a:off x="472550" y="881998"/>
            <a:ext cx="4841049" cy="2315827"/>
          </a:xfrm>
          <a:prstGeom prst="rect">
            <a:avLst/>
          </a:prstGeom>
          <a:noFill/>
        </p:spPr>
        <p:txBody>
          <a:bodyPr wrap="square">
            <a:spAutoFit/>
          </a:bodyPr>
          <a:lstStyle/>
          <a:p>
            <a:pPr marR="0" algn="just">
              <a:lnSpc>
                <a:spcPct val="150000"/>
              </a:lnSpc>
              <a:spcBef>
                <a:spcPts val="0"/>
              </a:spcBef>
              <a:spcAft>
                <a:spcPts val="0"/>
              </a:spcAft>
            </a:pPr>
            <a:r>
              <a:rPr lang="vi-VN" dirty="0">
                <a:solidFill>
                  <a:schemeClr val="tx1"/>
                </a:solidFill>
                <a:effectLst/>
                <a:latin typeface="+mj-lt"/>
                <a:ea typeface="Calibri" panose="020F0502020204030204" pitchFamily="34" charset="0"/>
                <a:cs typeface="Times New Roman" panose="02020603050405020304" pitchFamily="18" charset="0"/>
              </a:rPr>
              <a:t>Data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lang="vi-VN" dirty="0">
                <a:solidFill>
                  <a:schemeClr val="tx1"/>
                </a:solidFill>
                <a:effectLst/>
                <a:latin typeface="+mj-lt"/>
                <a:ea typeface="Calibri" panose="020F0502020204030204" pitchFamily="34" charset="0"/>
                <a:cs typeface="Times New Roman" panose="02020603050405020304" pitchFamily="18" charset="0"/>
              </a:rPr>
              <a:t>leaning là quá trình làm sạch và chuẩn hóa dữ liệu nhằm đảm bảo tính chính xác</a:t>
            </a:r>
            <a:r>
              <a:rPr lang="en-US" dirty="0">
                <a:solidFill>
                  <a:schemeClr val="tx1"/>
                </a:solidFill>
                <a:effectLst/>
                <a:latin typeface="+mj-lt"/>
                <a:ea typeface="Calibri" panose="020F0502020204030204" pitchFamily="34" charset="0"/>
                <a:cs typeface="Times New Roman" panose="02020603050405020304" pitchFamily="18" charset="0"/>
              </a:rPr>
              <a:t> </a:t>
            </a:r>
            <a:r>
              <a:rPr lang="vi-VN" dirty="0">
                <a:solidFill>
                  <a:schemeClr val="tx1"/>
                </a:solidFill>
                <a:effectLst/>
                <a:latin typeface="+mj-lt"/>
                <a:ea typeface="Calibri" panose="020F0502020204030204" pitchFamily="34" charset="0"/>
                <a:cs typeface="Times New Roman" panose="02020603050405020304" pitchFamily="18" charset="0"/>
              </a:rPr>
              <a:t>và đầy đủ của dữ liệu. Trong quá trình này, ta sẽ xác định và loại bỏ các giá trị dữ liệu lỗi, thiếu sót, trùng lặp, không chính xác hoặc không hợp lệ.</a:t>
            </a:r>
            <a:endParaRPr lang="en-US" dirty="0">
              <a:solidFill>
                <a:schemeClr val="tx1"/>
              </a:solidFill>
              <a:latin typeface="+mj-lt"/>
              <a:ea typeface="Calibri" panose="020F0502020204030204" pitchFamily="34" charset="0"/>
              <a:cs typeface="Times New Roman" panose="02020603050405020304" pitchFamily="18" charset="0"/>
            </a:endParaRPr>
          </a:p>
          <a:p>
            <a:pPr marR="0" algn="just">
              <a:lnSpc>
                <a:spcPct val="150000"/>
              </a:lnSpc>
              <a:spcBef>
                <a:spcPts val="0"/>
              </a:spcBef>
              <a:spcAft>
                <a:spcPts val="0"/>
              </a:spcAft>
            </a:pPr>
            <a:endParaRPr lang="vi-VN" dirty="0">
              <a:solidFill>
                <a:schemeClr val="tx1"/>
              </a:solidFill>
              <a:effectLst/>
              <a:latin typeface="+mj-lt"/>
              <a:ea typeface="Calibri" panose="020F0502020204030204" pitchFamily="34" charset="0"/>
              <a:cs typeface="Times New Roman" panose="02020603050405020304" pitchFamily="18" charset="0"/>
            </a:endParaRPr>
          </a:p>
          <a:p>
            <a:pPr marR="0" algn="just">
              <a:lnSpc>
                <a:spcPct val="150000"/>
              </a:lnSpc>
              <a:spcBef>
                <a:spcPts val="0"/>
              </a:spcBef>
              <a:spcAft>
                <a:spcPts val="0"/>
              </a:spcAft>
            </a:pPr>
            <a:r>
              <a:rPr lang="vi-VN" dirty="0">
                <a:solidFill>
                  <a:schemeClr val="tx1"/>
                </a:solidFill>
                <a:effectLst/>
                <a:latin typeface="+mj-lt"/>
                <a:ea typeface="Calibri" panose="020F0502020204030204" pitchFamily="34" charset="0"/>
                <a:cs typeface="Times New Roman" panose="02020603050405020304" pitchFamily="18" charset="0"/>
              </a:rPr>
              <a:t>Khi dữ liệu đã được làm sạch, nó sẽ trở nên đáng tin cậy hơn và được sử dụng để phân tích, đưa ra các quyết định có cơ sở.</a:t>
            </a:r>
          </a:p>
        </p:txBody>
      </p:sp>
    </p:spTree>
    <p:extLst>
      <p:ext uri="{BB962C8B-B14F-4D97-AF65-F5344CB8AC3E}">
        <p14:creationId xmlns:p14="http://schemas.microsoft.com/office/powerpoint/2010/main" val="29669870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World Password Day Minitheme by Slidesgo">
  <a:themeElements>
    <a:clrScheme name="Simple Light">
      <a:dk1>
        <a:srgbClr val="141414"/>
      </a:dk1>
      <a:lt1>
        <a:srgbClr val="3C3C3C"/>
      </a:lt1>
      <a:dk2>
        <a:srgbClr val="ACACAC"/>
      </a:dk2>
      <a:lt2>
        <a:srgbClr val="FFFFFF"/>
      </a:lt2>
      <a:accent1>
        <a:srgbClr val="DCDCDC"/>
      </a:accent1>
      <a:accent2>
        <a:srgbClr val="F0F0F0"/>
      </a:accent2>
      <a:accent3>
        <a:srgbClr val="F8F8F8"/>
      </a:accent3>
      <a:accent4>
        <a:srgbClr val="FF4A00"/>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14498</TotalTime>
  <Words>3707</Words>
  <Application>Microsoft Office PowerPoint</Application>
  <PresentationFormat>On-screen Show (16:9)</PresentationFormat>
  <Paragraphs>433</Paragraphs>
  <Slides>37</Slides>
  <Notes>36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VNI-Times</vt:lpstr>
      <vt:lpstr>Times New Roman</vt:lpstr>
      <vt:lpstr>Space Mono</vt:lpstr>
      <vt:lpstr>Roboto</vt:lpstr>
      <vt:lpstr>Wingdings</vt:lpstr>
      <vt:lpstr>Sitka Banner</vt:lpstr>
      <vt:lpstr>Cambria Math</vt:lpstr>
      <vt:lpstr>Sitka Display Semibold</vt:lpstr>
      <vt:lpstr>Quicksand Medium</vt:lpstr>
      <vt:lpstr>Roboto Condensed</vt:lpstr>
      <vt:lpstr>Arial</vt:lpstr>
      <vt:lpstr>Courier New</vt:lpstr>
      <vt:lpstr>Calibri</vt:lpstr>
      <vt:lpstr>World Password Day Minitheme by Slidesgo</vt:lpstr>
      <vt:lpstr>PowerPoint Presentation</vt:lpstr>
      <vt:lpstr>PowerPoint Presentation</vt:lpstr>
      <vt:lpstr>ĐẶT VẤN ĐỀ</vt:lpstr>
      <vt:lpstr>ĐẶT VẤN ĐỀ</vt:lpstr>
      <vt:lpstr>ĐẶT VẤN ĐỀ</vt:lpstr>
      <vt:lpstr>ĐẶT VẤN ĐỀ</vt:lpstr>
      <vt:lpstr>BỘ DỮ LIỆU SMS SPAM COLLECTION</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XÂY DỰNG MÔ HÌNH</vt:lpstr>
      <vt:lpstr>XÂY DỰNG MÔ HÌNH</vt:lpstr>
      <vt:lpstr>XÂY DỰNG MÔ HÌNH</vt:lpstr>
      <vt:lpstr>XÂY DỰNG MÔ HÌNH</vt:lpstr>
      <vt:lpstr>XÂY DỰNG MÔ HÌNH</vt:lpstr>
      <vt:lpstr>XÂY DỰNG MÔ HÌNH</vt:lpstr>
      <vt:lpstr>XÂY DỰNG MÔ HÌNH</vt:lpstr>
      <vt:lpstr>XÂY DỰNG MÔ HÌNH</vt:lpstr>
      <vt:lpstr>XÂY DỰNG MÔ HÌNH</vt:lpstr>
      <vt:lpstr>XÂY DỰNG MÔ HÌNH</vt:lpstr>
      <vt:lpstr>XÂY DỰNG MÔ HÌNH</vt:lpstr>
      <vt:lpstr>XÂY DỰNG MÔ HÌNH</vt:lpstr>
      <vt:lpstr>THỰC NGHIỆM</vt:lpstr>
      <vt:lpstr>KẾT LUẬN VÀ HƯỚNG PHÁT TRIỂN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Email</dc:title>
  <dc:creator>G16</dc:creator>
  <cp:lastModifiedBy>dinh dung</cp:lastModifiedBy>
  <cp:revision>225</cp:revision>
  <dcterms:modified xsi:type="dcterms:W3CDTF">2023-04-28T04:39:16Z</dcterms:modified>
</cp:coreProperties>
</file>